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sldIdLst>
    <p:sldId id="256" r:id="rId2"/>
    <p:sldId id="257" r:id="rId3"/>
    <p:sldId id="258" r:id="rId4"/>
    <p:sldId id="263" r:id="rId5"/>
    <p:sldId id="284" r:id="rId6"/>
    <p:sldId id="264" r:id="rId7"/>
    <p:sldId id="266" r:id="rId8"/>
    <p:sldId id="282" r:id="rId9"/>
    <p:sldId id="265" r:id="rId10"/>
    <p:sldId id="267" r:id="rId11"/>
    <p:sldId id="268" r:id="rId12"/>
    <p:sldId id="269" r:id="rId13"/>
    <p:sldId id="285" r:id="rId14"/>
    <p:sldId id="286" r:id="rId15"/>
    <p:sldId id="270" r:id="rId16"/>
    <p:sldId id="271" r:id="rId17"/>
    <p:sldId id="272" r:id="rId18"/>
    <p:sldId id="273" r:id="rId19"/>
    <p:sldId id="287" r:id="rId20"/>
    <p:sldId id="274" r:id="rId21"/>
    <p:sldId id="275" r:id="rId22"/>
    <p:sldId id="279" r:id="rId23"/>
    <p:sldId id="276" r:id="rId24"/>
    <p:sldId id="281" r:id="rId25"/>
    <p:sldId id="280" r:id="rId26"/>
    <p:sldId id="283" r:id="rId27"/>
    <p:sldId id="278" r:id="rId2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96"/>
    <p:restoredTop sz="94694"/>
  </p:normalViewPr>
  <p:slideViewPr>
    <p:cSldViewPr snapToGrid="0" snapToObjects="1">
      <p:cViewPr varScale="1">
        <p:scale>
          <a:sx n="120" d="100"/>
          <a:sy n="120" d="100"/>
        </p:scale>
        <p:origin x="208"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5/31/21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68318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5/31/21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262282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5/31/21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752255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5/31/21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66885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5/31/21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166794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5/31/21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812602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5/31/21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372304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5/31/21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882809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5/31/21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825617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5/31/21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909672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5/31/21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355118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5/31/21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‹N›</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93825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hf sldNum="0" hdr="0" ftr="0" dt="0"/>
  <p:txStyles>
    <p:titleStyle>
      <a:lvl1pPr algn="l" defTabSz="914400" rtl="0" eaLnBrk="1" latinLnBrk="0" hangingPunct="1">
        <a:lnSpc>
          <a:spcPct val="90000"/>
        </a:lnSpc>
        <a:spcBef>
          <a:spcPct val="0"/>
        </a:spcBef>
        <a:buNone/>
        <a:defRPr sz="47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jmmnews.com/the-dark-side-of-the-internet-of-thing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pexels.com/ko-kr/photo/1166602/"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pressenza.com/fr/2020/01/2020-les-nouvelles-frontieres-de-lintelligence-artificielle-et-de-lapprentissage-automatique/" TargetMode="External"/><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7.xml"/><Relationship Id="rId4" Type="http://schemas.openxmlformats.org/officeDocument/2006/relationships/image" Target="../media/image31.tiff"/></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4" name="Immagine 33" descr="Immagine che contiene notte, luce, oggetto da esterni, scuro&#10;&#10;Descrizione generata automaticamente">
            <a:extLst>
              <a:ext uri="{FF2B5EF4-FFF2-40B4-BE49-F238E27FC236}">
                <a16:creationId xmlns:a16="http://schemas.microsoft.com/office/drawing/2014/main" id="{C17180C9-B751-5144-99CE-E6E9B8F51F9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6303" r="34029"/>
          <a:stretch/>
        </p:blipFill>
        <p:spPr>
          <a:xfrm>
            <a:off x="4635111" y="0"/>
            <a:ext cx="7556889" cy="6857990"/>
          </a:xfrm>
          <a:prstGeom prst="rect">
            <a:avLst/>
          </a:prstGeom>
        </p:spPr>
      </p:pic>
      <p:sp>
        <p:nvSpPr>
          <p:cNvPr id="44" name="CasellaDiTesto 43">
            <a:extLst>
              <a:ext uri="{FF2B5EF4-FFF2-40B4-BE49-F238E27FC236}">
                <a16:creationId xmlns:a16="http://schemas.microsoft.com/office/drawing/2014/main" id="{541335D2-24A7-CA4F-8C60-BEAE8140C970}"/>
              </a:ext>
            </a:extLst>
          </p:cNvPr>
          <p:cNvSpPr txBox="1"/>
          <p:nvPr/>
        </p:nvSpPr>
        <p:spPr>
          <a:xfrm>
            <a:off x="622797" y="625305"/>
            <a:ext cx="3383279" cy="2369880"/>
          </a:xfrm>
          <a:prstGeom prst="rect">
            <a:avLst/>
          </a:prstGeom>
          <a:noFill/>
        </p:spPr>
        <p:txBody>
          <a:bodyPr wrap="square" rtlCol="0">
            <a:spAutoFit/>
          </a:bodyPr>
          <a:lstStyle/>
          <a:p>
            <a:r>
              <a:rPr lang="en-GB" sz="2800" dirty="0"/>
              <a:t>DropBlock</a:t>
            </a:r>
            <a:r>
              <a:rPr lang="en-GB" sz="2400" dirty="0"/>
              <a:t>:</a:t>
            </a:r>
          </a:p>
          <a:p>
            <a:endParaRPr lang="en-GB" sz="2400" dirty="0"/>
          </a:p>
          <a:p>
            <a:r>
              <a:rPr lang="en-GB" sz="2400" dirty="0"/>
              <a:t>A regularization method </a:t>
            </a:r>
          </a:p>
          <a:p>
            <a:r>
              <a:rPr lang="en-GB" sz="2400" dirty="0"/>
              <a:t>for Convolutional Networks</a:t>
            </a:r>
            <a:r>
              <a:rPr lang="en-GB" dirty="0"/>
              <a:t>.</a:t>
            </a:r>
          </a:p>
        </p:txBody>
      </p:sp>
      <p:sp>
        <p:nvSpPr>
          <p:cNvPr id="49" name="CasellaDiTesto 48">
            <a:extLst>
              <a:ext uri="{FF2B5EF4-FFF2-40B4-BE49-F238E27FC236}">
                <a16:creationId xmlns:a16="http://schemas.microsoft.com/office/drawing/2014/main" id="{C1F7F75B-57AD-8C49-B159-244202A25A56}"/>
              </a:ext>
            </a:extLst>
          </p:cNvPr>
          <p:cNvSpPr txBox="1"/>
          <p:nvPr/>
        </p:nvSpPr>
        <p:spPr>
          <a:xfrm>
            <a:off x="612927" y="4258393"/>
            <a:ext cx="3253327" cy="584775"/>
          </a:xfrm>
          <a:prstGeom prst="rect">
            <a:avLst/>
          </a:prstGeom>
          <a:noFill/>
        </p:spPr>
        <p:txBody>
          <a:bodyPr wrap="none" rtlCol="0">
            <a:spAutoFit/>
          </a:bodyPr>
          <a:lstStyle/>
          <a:p>
            <a:r>
              <a:rPr lang="en-GB" sz="1600" dirty="0"/>
              <a:t>Ludovico Ottobre, 1712005</a:t>
            </a:r>
          </a:p>
          <a:p>
            <a:r>
              <a:rPr lang="en-GB" sz="1600" dirty="0"/>
              <a:t>Gianmarco Evangelista, 1711818</a:t>
            </a:r>
          </a:p>
        </p:txBody>
      </p:sp>
      <p:pic>
        <p:nvPicPr>
          <p:cNvPr id="66" name="Immagine 65">
            <a:extLst>
              <a:ext uri="{FF2B5EF4-FFF2-40B4-BE49-F238E27FC236}">
                <a16:creationId xmlns:a16="http://schemas.microsoft.com/office/drawing/2014/main" id="{B2D87075-5492-144A-99F8-752F1C6026D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591222" y="0"/>
            <a:ext cx="7600777" cy="6858000"/>
          </a:xfrm>
          <a:prstGeom prst="rect">
            <a:avLst/>
          </a:prstGeom>
        </p:spPr>
      </p:pic>
      <p:sp>
        <p:nvSpPr>
          <p:cNvPr id="67" name="CasellaDiTesto 66">
            <a:extLst>
              <a:ext uri="{FF2B5EF4-FFF2-40B4-BE49-F238E27FC236}">
                <a16:creationId xmlns:a16="http://schemas.microsoft.com/office/drawing/2014/main" id="{BAB623D0-9B63-7348-80F9-EA28B8F270A9}"/>
              </a:ext>
            </a:extLst>
          </p:cNvPr>
          <p:cNvSpPr txBox="1"/>
          <p:nvPr/>
        </p:nvSpPr>
        <p:spPr>
          <a:xfrm>
            <a:off x="612927" y="5528814"/>
            <a:ext cx="2773516" cy="307777"/>
          </a:xfrm>
          <a:prstGeom prst="rect">
            <a:avLst/>
          </a:prstGeom>
          <a:noFill/>
        </p:spPr>
        <p:txBody>
          <a:bodyPr wrap="none" rtlCol="0">
            <a:spAutoFit/>
          </a:bodyPr>
          <a:lstStyle/>
          <a:p>
            <a:r>
              <a:rPr lang="en-GB" sz="1400" dirty="0"/>
              <a:t>La Sapienza, University of Rome</a:t>
            </a:r>
          </a:p>
        </p:txBody>
      </p:sp>
    </p:spTree>
    <p:extLst>
      <p:ext uri="{BB962C8B-B14F-4D97-AF65-F5344CB8AC3E}">
        <p14:creationId xmlns:p14="http://schemas.microsoft.com/office/powerpoint/2010/main" val="263852273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3446777"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Datasets details</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623031" y="2274838"/>
            <a:ext cx="11223060" cy="2308324"/>
          </a:xfrm>
          <a:prstGeom prst="rect">
            <a:avLst/>
          </a:prstGeom>
          <a:noFill/>
        </p:spPr>
        <p:txBody>
          <a:bodyPr wrap="square" rtlCol="0">
            <a:spAutoFit/>
          </a:bodyPr>
          <a:lstStyle/>
          <a:p>
            <a:r>
              <a:rPr lang="it-IT" dirty="0">
                <a:solidFill>
                  <a:schemeClr val="bg1"/>
                </a:solidFill>
                <a:latin typeface="Avenir Book" panose="02000503020000020003" pitchFamily="2" charset="0"/>
              </a:rPr>
              <a:t>CIFAR-10 </a:t>
            </a:r>
            <a:r>
              <a:rPr lang="it-IT" dirty="0" err="1">
                <a:solidFill>
                  <a:schemeClr val="bg1"/>
                </a:solidFill>
                <a:latin typeface="Avenir Book" panose="02000503020000020003" pitchFamily="2" charset="0"/>
              </a:rPr>
              <a:t>dataset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composed</a:t>
            </a:r>
            <a:r>
              <a:rPr lang="it-IT" dirty="0">
                <a:solidFill>
                  <a:schemeClr val="bg1"/>
                </a:solidFill>
                <a:latin typeface="Avenir Book" panose="02000503020000020003" pitchFamily="2" charset="0"/>
              </a:rPr>
              <a:t> by 60,000 of 32x32 </a:t>
            </a:r>
            <a:r>
              <a:rPr lang="it-IT" dirty="0" err="1">
                <a:solidFill>
                  <a:schemeClr val="bg1"/>
                </a:solidFill>
                <a:latin typeface="Avenir Book" panose="02000503020000020003" pitchFamily="2" charset="0"/>
              </a:rPr>
              <a:t>colour</a:t>
            </a:r>
            <a:r>
              <a:rPr lang="it-IT" dirty="0">
                <a:solidFill>
                  <a:schemeClr val="bg1"/>
                </a:solidFill>
                <a:latin typeface="Avenir Book" panose="02000503020000020003" pitchFamily="2" charset="0"/>
              </a:rPr>
              <a:t> images from 10 </a:t>
            </a:r>
            <a:r>
              <a:rPr lang="it-IT" dirty="0" err="1">
                <a:solidFill>
                  <a:schemeClr val="bg1"/>
                </a:solidFill>
                <a:latin typeface="Avenir Book" panose="02000503020000020003" pitchFamily="2" charset="0"/>
              </a:rPr>
              <a:t>classes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such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airplane</a:t>
            </a:r>
            <a:r>
              <a:rPr lang="it-IT" dirty="0">
                <a:solidFill>
                  <a:schemeClr val="bg1"/>
                </a:solidFill>
                <a:latin typeface="Avenir Book" panose="02000503020000020003" pitchFamily="2" charset="0"/>
              </a:rPr>
              <a:t>, automobile, </a:t>
            </a:r>
            <a:r>
              <a:rPr lang="it-IT" dirty="0" err="1">
                <a:solidFill>
                  <a:schemeClr val="bg1"/>
                </a:solidFill>
                <a:latin typeface="Avenir Book" panose="02000503020000020003" pitchFamily="2" charset="0"/>
              </a:rPr>
              <a:t>bird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deer</a:t>
            </a:r>
            <a:r>
              <a:rPr lang="it-IT" dirty="0">
                <a:solidFill>
                  <a:schemeClr val="bg1"/>
                </a:solidFill>
                <a:latin typeface="Avenir Book" panose="02000503020000020003" pitchFamily="2" charset="0"/>
              </a:rPr>
              <a:t>, dog, </a:t>
            </a:r>
            <a:r>
              <a:rPr lang="it-IT" dirty="0" err="1">
                <a:solidFill>
                  <a:schemeClr val="bg1"/>
                </a:solidFill>
                <a:latin typeface="Avenir Book" panose="02000503020000020003" pitchFamily="2" charset="0"/>
              </a:rPr>
              <a:t>frog,horse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ship</a:t>
            </a:r>
            <a:r>
              <a:rPr lang="it-IT" dirty="0">
                <a:solidFill>
                  <a:schemeClr val="bg1"/>
                </a:solidFill>
                <a:latin typeface="Avenir Book" panose="02000503020000020003" pitchFamily="2" charset="0"/>
              </a:rPr>
              <a:t>, truck.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chosen</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50,000 images for the training </a:t>
            </a:r>
            <a:r>
              <a:rPr lang="it-IT" dirty="0" err="1">
                <a:solidFill>
                  <a:schemeClr val="bg1"/>
                </a:solidFill>
                <a:latin typeface="Avenir Book" panose="02000503020000020003" pitchFamily="2" charset="0"/>
              </a:rPr>
              <a:t>datasetand</a:t>
            </a:r>
            <a:r>
              <a:rPr lang="it-IT" dirty="0">
                <a:solidFill>
                  <a:schemeClr val="bg1"/>
                </a:solidFill>
                <a:latin typeface="Avenir Book" panose="02000503020000020003" pitchFamily="2" charset="0"/>
              </a:rPr>
              <a:t> 10,000 for the test set.</a:t>
            </a:r>
          </a:p>
          <a:p>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The MNIST database of </a:t>
            </a:r>
            <a:r>
              <a:rPr lang="it-IT" dirty="0" err="1">
                <a:solidFill>
                  <a:schemeClr val="bg1"/>
                </a:solidFill>
                <a:latin typeface="Avenir Book" panose="02000503020000020003" pitchFamily="2" charset="0"/>
              </a:rPr>
              <a:t>handwritten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digits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has</a:t>
            </a:r>
            <a:r>
              <a:rPr lang="it-IT" dirty="0">
                <a:solidFill>
                  <a:schemeClr val="bg1"/>
                </a:solidFill>
                <a:latin typeface="Avenir Book" panose="02000503020000020003" pitchFamily="2" charset="0"/>
              </a:rPr>
              <a:t> a training set of 60,000 </a:t>
            </a:r>
            <a:r>
              <a:rPr lang="it-IT" dirty="0" err="1">
                <a:solidFill>
                  <a:schemeClr val="bg1"/>
                </a:solidFill>
                <a:latin typeface="Avenir Book" panose="02000503020000020003" pitchFamily="2" charset="0"/>
              </a:rPr>
              <a:t>examples</a:t>
            </a:r>
            <a:r>
              <a:rPr lang="it-IT" dirty="0">
                <a:solidFill>
                  <a:schemeClr val="bg1"/>
                </a:solidFill>
                <a:latin typeface="Avenir Book" panose="02000503020000020003" pitchFamily="2" charset="0"/>
              </a:rPr>
              <a:t>, and a test set of 10,000 </a:t>
            </a:r>
            <a:r>
              <a:rPr lang="it-IT" dirty="0" err="1">
                <a:solidFill>
                  <a:schemeClr val="bg1"/>
                </a:solidFill>
                <a:latin typeface="Avenir Book" panose="02000503020000020003" pitchFamily="2" charset="0"/>
              </a:rPr>
              <a:t>examples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subset of a </a:t>
            </a:r>
            <a:r>
              <a:rPr lang="it-IT" dirty="0" err="1">
                <a:solidFill>
                  <a:schemeClr val="bg1"/>
                </a:solidFill>
                <a:latin typeface="Avenir Book" panose="02000503020000020003" pitchFamily="2" charset="0"/>
              </a:rPr>
              <a:t>larger</a:t>
            </a:r>
            <a:r>
              <a:rPr lang="it-IT" dirty="0">
                <a:solidFill>
                  <a:schemeClr val="bg1"/>
                </a:solidFill>
                <a:latin typeface="Avenir Book" panose="02000503020000020003" pitchFamily="2" charset="0"/>
              </a:rPr>
              <a:t> set </a:t>
            </a:r>
            <a:r>
              <a:rPr lang="it-IT" dirty="0" err="1">
                <a:solidFill>
                  <a:schemeClr val="bg1"/>
                </a:solidFill>
                <a:latin typeface="Avenir Book" panose="02000503020000020003" pitchFamily="2" charset="0"/>
              </a:rPr>
              <a:t>available</a:t>
            </a:r>
            <a:r>
              <a:rPr lang="it-IT" dirty="0">
                <a:solidFill>
                  <a:schemeClr val="bg1"/>
                </a:solidFill>
                <a:latin typeface="Avenir Book" panose="02000503020000020003" pitchFamily="2" charset="0"/>
              </a:rPr>
              <a:t> from NIST. The </a:t>
            </a:r>
            <a:r>
              <a:rPr lang="it-IT" dirty="0" err="1">
                <a:solidFill>
                  <a:schemeClr val="bg1"/>
                </a:solidFill>
                <a:latin typeface="Avenir Book" panose="02000503020000020003" pitchFamily="2" charset="0"/>
              </a:rPr>
              <a:t>digits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been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size-normalized</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centered</a:t>
            </a:r>
            <a:r>
              <a:rPr lang="it-IT" dirty="0">
                <a:solidFill>
                  <a:schemeClr val="bg1"/>
                </a:solidFill>
                <a:latin typeface="Avenir Book" panose="02000503020000020003" pitchFamily="2" charset="0"/>
              </a:rPr>
              <a:t> in a </a:t>
            </a:r>
            <a:r>
              <a:rPr lang="it-IT" dirty="0" err="1">
                <a:solidFill>
                  <a:schemeClr val="bg1"/>
                </a:solidFill>
                <a:latin typeface="Avenir Book" panose="02000503020000020003" pitchFamily="2" charset="0"/>
              </a:rPr>
              <a:t>fixed-size</a:t>
            </a:r>
            <a:r>
              <a:rPr lang="it-IT" dirty="0">
                <a:solidFill>
                  <a:schemeClr val="bg1"/>
                </a:solidFill>
                <a:latin typeface="Avenir Book" panose="02000503020000020003" pitchFamily="2" charset="0"/>
              </a:rPr>
              <a:t> image.</a:t>
            </a:r>
          </a:p>
          <a:p>
            <a:endParaRPr lang="it-IT"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3655359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155579"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Convolutional networks</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579063" y="2354306"/>
            <a:ext cx="11223060" cy="2585323"/>
          </a:xfrm>
          <a:prstGeom prst="rect">
            <a:avLst/>
          </a:prstGeom>
          <a:noFill/>
        </p:spPr>
        <p:txBody>
          <a:bodyPr wrap="square" rtlCol="0">
            <a:spAutoFit/>
          </a:bodyPr>
          <a:lstStyle/>
          <a:p>
            <a:r>
              <a:rPr lang="it-IT" dirty="0">
                <a:solidFill>
                  <a:schemeClr val="bg1"/>
                </a:solidFill>
                <a:latin typeface="Avenir Book" panose="02000503020000020003" pitchFamily="2" charset="0"/>
              </a:rPr>
              <a:t>In </a:t>
            </a:r>
            <a:r>
              <a:rPr lang="it-IT" dirty="0" err="1">
                <a:solidFill>
                  <a:schemeClr val="bg1"/>
                </a:solidFill>
                <a:latin typeface="Avenir Book" panose="02000503020000020003" pitchFamily="2" charset="0"/>
              </a:rPr>
              <a:t>order</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evaluate</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correctness</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functionality</a:t>
            </a:r>
            <a:r>
              <a:rPr lang="it-IT" dirty="0">
                <a:solidFill>
                  <a:schemeClr val="bg1"/>
                </a:solidFill>
                <a:latin typeface="Avenir Book" panose="02000503020000020003" pitchFamily="2" charset="0"/>
              </a:rPr>
              <a:t> of </a:t>
            </a:r>
            <a:r>
              <a:rPr lang="it-IT" i="1" dirty="0">
                <a:solidFill>
                  <a:schemeClr val="bg1"/>
                </a:solidFill>
                <a:latin typeface="Avenir Book" panose="02000503020000020003" pitchFamily="2" charset="0"/>
              </a:rPr>
              <a:t>DropBlock</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decided</a:t>
            </a:r>
            <a:r>
              <a:rPr lang="it-IT" dirty="0">
                <a:solidFill>
                  <a:schemeClr val="bg1"/>
                </a:solidFill>
                <a:latin typeface="Avenir Book" panose="02000503020000020003" pitchFamily="2" charset="0"/>
              </a:rPr>
              <a:t> to use </a:t>
            </a:r>
            <a:r>
              <a:rPr lang="it-IT" dirty="0" err="1">
                <a:solidFill>
                  <a:schemeClr val="bg1"/>
                </a:solidFill>
                <a:latin typeface="Avenir Book" panose="02000503020000020003" pitchFamily="2" charset="0"/>
              </a:rPr>
              <a:t>three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different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neural</a:t>
            </a:r>
            <a:r>
              <a:rPr lang="it-IT" dirty="0">
                <a:solidFill>
                  <a:schemeClr val="bg1"/>
                </a:solidFill>
                <a:latin typeface="Avenir Book" panose="02000503020000020003" pitchFamily="2" charset="0"/>
              </a:rPr>
              <a:t> networks: </a:t>
            </a:r>
            <a:r>
              <a:rPr lang="it-IT" i="1" dirty="0">
                <a:solidFill>
                  <a:schemeClr val="bg1"/>
                </a:solidFill>
                <a:latin typeface="Avenir Book" panose="02000503020000020003" pitchFamily="2" charset="0"/>
              </a:rPr>
              <a:t>custom</a:t>
            </a:r>
            <a:r>
              <a:rPr lang="it-IT" dirty="0">
                <a:solidFill>
                  <a:schemeClr val="bg1"/>
                </a:solidFill>
                <a:latin typeface="Avenir Book" panose="02000503020000020003" pitchFamily="2" charset="0"/>
              </a:rPr>
              <a:t> </a:t>
            </a:r>
            <a:r>
              <a:rPr lang="it-IT" i="1" dirty="0">
                <a:solidFill>
                  <a:schemeClr val="bg1"/>
                </a:solidFill>
                <a:latin typeface="Avenir Book" panose="02000503020000020003" pitchFamily="2" charset="0"/>
              </a:rPr>
              <a:t>CNN</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DenseNet</a:t>
            </a:r>
            <a:r>
              <a:rPr lang="it-IT" dirty="0">
                <a:solidFill>
                  <a:schemeClr val="bg1"/>
                </a:solidFill>
                <a:latin typeface="Avenir Book" panose="02000503020000020003" pitchFamily="2" charset="0"/>
              </a:rPr>
              <a:t> and </a:t>
            </a:r>
            <a:r>
              <a:rPr lang="it-IT" i="1"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The networks </a:t>
            </a:r>
            <a:r>
              <a:rPr lang="it-IT" dirty="0" err="1">
                <a:solidFill>
                  <a:schemeClr val="bg1"/>
                </a:solidFill>
                <a:latin typeface="Avenir Book" panose="02000503020000020003" pitchFamily="2" charset="0"/>
              </a:rPr>
              <a:t>were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chosen</a:t>
            </a:r>
            <a:r>
              <a:rPr lang="it-IT" dirty="0">
                <a:solidFill>
                  <a:schemeClr val="bg1"/>
                </a:solidFill>
                <a:latin typeface="Avenir Book" panose="02000503020000020003" pitchFamily="2" charset="0"/>
              </a:rPr>
              <a:t> to be </a:t>
            </a:r>
            <a:r>
              <a:rPr lang="it-IT" dirty="0" err="1">
                <a:solidFill>
                  <a:schemeClr val="bg1"/>
                </a:solidFill>
                <a:latin typeface="Avenir Book" panose="02000503020000020003" pitchFamily="2" charset="0"/>
              </a:rPr>
              <a:t>able</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analyze</a:t>
            </a:r>
            <a:r>
              <a:rPr lang="it-IT" dirty="0">
                <a:solidFill>
                  <a:schemeClr val="bg1"/>
                </a:solidFill>
                <a:latin typeface="Avenir Book" panose="02000503020000020003" pitchFamily="2" charset="0"/>
              </a:rPr>
              <a:t> and compare the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obtained</a:t>
            </a:r>
            <a:r>
              <a:rPr lang="it-IT" dirty="0">
                <a:solidFill>
                  <a:schemeClr val="bg1"/>
                </a:solidFill>
                <a:latin typeface="Avenir Book" panose="02000503020000020003" pitchFamily="2" charset="0"/>
              </a:rPr>
              <a:t> with </a:t>
            </a:r>
            <a:r>
              <a:rPr lang="it-IT" dirty="0" err="1">
                <a:solidFill>
                  <a:schemeClr val="bg1"/>
                </a:solidFill>
                <a:latin typeface="Avenir Book" panose="02000503020000020003" pitchFamily="2" charset="0"/>
              </a:rPr>
              <a:t>those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were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already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available</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us</a:t>
            </a:r>
            <a:r>
              <a:rPr lang="it-IT" dirty="0">
                <a:solidFill>
                  <a:schemeClr val="bg1"/>
                </a:solidFill>
                <a:latin typeface="Avenir Book" panose="02000503020000020003" pitchFamily="2" charset="0"/>
              </a:rPr>
              <a:t>. </a:t>
            </a:r>
          </a:p>
          <a:p>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of the networks </a:t>
            </a:r>
            <a:r>
              <a:rPr lang="it-IT" dirty="0" err="1">
                <a:solidFill>
                  <a:schemeClr val="bg1"/>
                </a:solidFill>
                <a:latin typeface="Avenir Book" panose="02000503020000020003" pitchFamily="2" charset="0"/>
              </a:rPr>
              <a:t>was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processed</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five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different</a:t>
            </a:r>
            <a:r>
              <a:rPr lang="it-IT" dirty="0">
                <a:solidFill>
                  <a:schemeClr val="bg1"/>
                </a:solidFill>
                <a:latin typeface="Avenir Book" panose="02000503020000020003" pitchFamily="2" charset="0"/>
              </a:rPr>
              <a:t> ways: default, with </a:t>
            </a:r>
            <a:r>
              <a:rPr lang="it-IT" i="1"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with </a:t>
            </a:r>
            <a:r>
              <a:rPr lang="it-IT" i="1" dirty="0" err="1">
                <a:solidFill>
                  <a:schemeClr val="bg1"/>
                </a:solidFill>
                <a:latin typeface="Avenir Book" panose="02000503020000020003" pitchFamily="2" charset="0"/>
              </a:rPr>
              <a:t>SpatialDropout</a:t>
            </a:r>
            <a:r>
              <a:rPr lang="it-IT" dirty="0">
                <a:solidFill>
                  <a:schemeClr val="bg1"/>
                </a:solidFill>
                <a:latin typeface="Avenir Book" panose="02000503020000020003" pitchFamily="2" charset="0"/>
              </a:rPr>
              <a:t>, with </a:t>
            </a:r>
            <a:r>
              <a:rPr lang="it-IT" i="1" dirty="0">
                <a:solidFill>
                  <a:schemeClr val="bg1"/>
                </a:solidFill>
                <a:latin typeface="Avenir Book" panose="02000503020000020003" pitchFamily="2" charset="0"/>
              </a:rPr>
              <a:t>DropBlock</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block_size</a:t>
            </a:r>
            <a:r>
              <a:rPr lang="it-IT" i="1" dirty="0">
                <a:solidFill>
                  <a:schemeClr val="bg1"/>
                </a:solidFill>
                <a:latin typeface="Avenir Book" panose="02000503020000020003" pitchFamily="2" charset="0"/>
              </a:rPr>
              <a:t> = 3</a:t>
            </a:r>
            <a:r>
              <a:rPr lang="it-IT" dirty="0">
                <a:solidFill>
                  <a:schemeClr val="bg1"/>
                </a:solidFill>
                <a:latin typeface="Avenir Book" panose="02000503020000020003" pitchFamily="2" charset="0"/>
              </a:rPr>
              <a:t>) and with </a:t>
            </a:r>
            <a:r>
              <a:rPr lang="it-IT" i="1" dirty="0">
                <a:solidFill>
                  <a:schemeClr val="bg1"/>
                </a:solidFill>
                <a:latin typeface="Avenir Book" panose="02000503020000020003" pitchFamily="2" charset="0"/>
              </a:rPr>
              <a:t>DropBlock (</a:t>
            </a:r>
            <a:r>
              <a:rPr lang="it-IT" i="1" dirty="0" err="1">
                <a:solidFill>
                  <a:schemeClr val="bg1"/>
                </a:solidFill>
                <a:latin typeface="Avenir Book" panose="02000503020000020003" pitchFamily="2" charset="0"/>
              </a:rPr>
              <a:t>block_size</a:t>
            </a:r>
            <a:r>
              <a:rPr lang="it-IT" i="1" dirty="0">
                <a:solidFill>
                  <a:schemeClr val="bg1"/>
                </a:solidFill>
                <a:latin typeface="Avenir Book" panose="02000503020000020003" pitchFamily="2" charset="0"/>
              </a:rPr>
              <a:t> = 7</a:t>
            </a:r>
            <a:r>
              <a:rPr lang="it-IT" dirty="0">
                <a:solidFill>
                  <a:schemeClr val="bg1"/>
                </a:solidFill>
                <a:latin typeface="Avenir Book" panose="02000503020000020003" pitchFamily="2" charset="0"/>
              </a:rPr>
              <a:t>).</a:t>
            </a:r>
          </a:p>
          <a:p>
            <a:endParaRPr lang="it-IT" dirty="0">
              <a:solidFill>
                <a:schemeClr val="bg1"/>
              </a:solidFill>
              <a:latin typeface="Avenir Book" panose="02000503020000020003" pitchFamily="2" charset="0"/>
            </a:endParaRPr>
          </a:p>
          <a:p>
            <a:r>
              <a:rPr lang="it-IT" dirty="0" err="1">
                <a:solidFill>
                  <a:schemeClr val="bg1"/>
                </a:solidFill>
                <a:latin typeface="Avenir Book" panose="02000503020000020003" pitchFamily="2" charset="0"/>
              </a:rPr>
              <a:t>Since</a:t>
            </a:r>
            <a:r>
              <a:rPr lang="it-IT" dirty="0">
                <a:solidFill>
                  <a:schemeClr val="bg1"/>
                </a:solidFill>
                <a:latin typeface="Avenir Book" panose="02000503020000020003" pitchFamily="2" charset="0"/>
              </a:rPr>
              <a:t> the DropBlock,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suggested</a:t>
            </a:r>
            <a:r>
              <a:rPr lang="it-IT" dirty="0">
                <a:solidFill>
                  <a:schemeClr val="bg1"/>
                </a:solidFill>
                <a:latin typeface="Avenir Book" panose="02000503020000020003" pitchFamily="2" charset="0"/>
              </a:rPr>
              <a:t> by the </a:t>
            </a:r>
            <a:r>
              <a:rPr lang="it-IT" dirty="0" err="1">
                <a:solidFill>
                  <a:schemeClr val="bg1"/>
                </a:solidFill>
                <a:latin typeface="Avenir Book" panose="02000503020000020003" pitchFamily="2" charset="0"/>
              </a:rPr>
              <a:t>paper</a:t>
            </a:r>
            <a:r>
              <a:rPr lang="it-IT" dirty="0">
                <a:solidFill>
                  <a:schemeClr val="bg1"/>
                </a:solidFill>
                <a:latin typeface="Avenir Book" panose="02000503020000020003" pitchFamily="2" charset="0"/>
              </a:rPr>
              <a:t> under </a:t>
            </a:r>
            <a:r>
              <a:rPr lang="it-IT" dirty="0" err="1">
                <a:solidFill>
                  <a:schemeClr val="bg1"/>
                </a:solidFill>
                <a:latin typeface="Avenir Book" panose="02000503020000020003" pitchFamily="2" charset="0"/>
              </a:rPr>
              <a:t>analysis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useful</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efficient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especially</a:t>
            </a:r>
            <a:r>
              <a:rPr lang="it-IT" dirty="0">
                <a:solidFill>
                  <a:schemeClr val="bg1"/>
                </a:solidFill>
                <a:latin typeface="Avenir Book" panose="02000503020000020003" pitchFamily="2" charset="0"/>
              </a:rPr>
              <a:t> for networks with </a:t>
            </a:r>
            <a:r>
              <a:rPr lang="it-IT" dirty="0" err="1">
                <a:solidFill>
                  <a:schemeClr val="bg1"/>
                </a:solidFill>
                <a:latin typeface="Avenir Book" panose="02000503020000020003" pitchFamily="2" charset="0"/>
              </a:rPr>
              <a:t>skip</a:t>
            </a:r>
            <a:r>
              <a:rPr lang="it-IT" dirty="0">
                <a:solidFill>
                  <a:schemeClr val="bg1"/>
                </a:solidFill>
                <a:latin typeface="Avenir Book" panose="02000503020000020003" pitchFamily="2" charset="0"/>
              </a:rPr>
              <a:t> connection, in </a:t>
            </a:r>
            <a:r>
              <a:rPr lang="it-IT" dirty="0" err="1">
                <a:solidFill>
                  <a:schemeClr val="bg1"/>
                </a:solidFill>
                <a:latin typeface="Avenir Book" panose="02000503020000020003" pitchFamily="2" charset="0"/>
              </a:rPr>
              <a:t>addition</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considering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chosen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DenseNet</a:t>
            </a:r>
            <a:r>
              <a:rPr lang="it-IT" dirty="0">
                <a:solidFill>
                  <a:schemeClr val="bg1"/>
                </a:solidFill>
                <a:latin typeface="Avenir Book" panose="02000503020000020003" pitchFamily="2" charset="0"/>
              </a:rPr>
              <a:t> for </a:t>
            </a:r>
            <a:r>
              <a:rPr lang="it-IT" dirty="0" err="1">
                <a:solidFill>
                  <a:schemeClr val="bg1"/>
                </a:solidFill>
                <a:latin typeface="Avenir Book" panose="02000503020000020003" pitchFamily="2" charset="0"/>
              </a:rPr>
              <a:t>our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analysis</a:t>
            </a:r>
            <a:r>
              <a:rPr lang="it-IT" dirty="0">
                <a:solidFill>
                  <a:schemeClr val="bg1"/>
                </a:solidFill>
                <a:latin typeface="Avenir Book" panose="02000503020000020003" pitchFamily="2" charset="0"/>
              </a:rPr>
              <a:t>. In custom CNN,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will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see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later</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does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not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guarantee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improvements</a:t>
            </a:r>
            <a:r>
              <a:rPr lang="it-IT" dirty="0">
                <a:solidFill>
                  <a:schemeClr val="bg1"/>
                </a:solidFill>
                <a:latin typeface="Avenir Book" panose="02000503020000020003" pitchFamily="2" charset="0"/>
              </a:rPr>
              <a:t> over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a:t>
            </a:r>
          </a:p>
        </p:txBody>
      </p:sp>
    </p:spTree>
    <p:extLst>
      <p:ext uri="{BB962C8B-B14F-4D97-AF65-F5344CB8AC3E}">
        <p14:creationId xmlns:p14="http://schemas.microsoft.com/office/powerpoint/2010/main" val="1052286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4838184"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ResNet-50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2161200"/>
            <a:ext cx="11223060" cy="1754326"/>
          </a:xfrm>
          <a:prstGeom prst="rect">
            <a:avLst/>
          </a:prstGeom>
          <a:noFill/>
        </p:spPr>
        <p:txBody>
          <a:bodyPr wrap="square" rtlCol="0">
            <a:spAutoFit/>
          </a:bodyPr>
          <a:lstStyle/>
          <a:p>
            <a:r>
              <a:rPr lang="it-IT" dirty="0">
                <a:solidFill>
                  <a:schemeClr val="bg1"/>
                </a:solidFill>
                <a:latin typeface="Avenir Book" panose="02000503020000020003" pitchFamily="2" charset="0"/>
              </a:rPr>
              <a:t>ResNet-50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CNN </a:t>
            </a:r>
            <a:r>
              <a:rPr lang="it-IT" dirty="0" err="1">
                <a:solidFill>
                  <a:schemeClr val="bg1"/>
                </a:solidFill>
                <a:latin typeface="Avenir Book" panose="02000503020000020003" pitchFamily="2" charset="0"/>
              </a:rPr>
              <a:t>architecture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widely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used</a:t>
            </a:r>
            <a:r>
              <a:rPr lang="it-IT" dirty="0">
                <a:solidFill>
                  <a:schemeClr val="bg1"/>
                </a:solidFill>
                <a:latin typeface="Avenir Book" panose="02000503020000020003" pitchFamily="2" charset="0"/>
              </a:rPr>
              <a:t> for image </a:t>
            </a:r>
            <a:r>
              <a:rPr lang="it-IT" dirty="0" err="1">
                <a:solidFill>
                  <a:schemeClr val="bg1"/>
                </a:solidFill>
                <a:latin typeface="Avenir Book" panose="02000503020000020003" pitchFamily="2" charset="0"/>
              </a:rPr>
              <a:t>recognition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applied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different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regularization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techniques</a:t>
            </a:r>
            <a:r>
              <a:rPr lang="it-IT" dirty="0">
                <a:solidFill>
                  <a:schemeClr val="bg1"/>
                </a:solidFill>
                <a:latin typeface="Avenir Book" panose="02000503020000020003" pitchFamily="2" charset="0"/>
              </a:rPr>
              <a:t> on ResNet-50 in </a:t>
            </a:r>
            <a:r>
              <a:rPr lang="it-IT" dirty="0" err="1">
                <a:solidFill>
                  <a:schemeClr val="bg1"/>
                </a:solidFill>
                <a:latin typeface="Avenir Book" panose="02000503020000020003" pitchFamily="2" charset="0"/>
              </a:rPr>
              <a:t>order</a:t>
            </a:r>
            <a:r>
              <a:rPr lang="it-IT" dirty="0">
                <a:solidFill>
                  <a:schemeClr val="bg1"/>
                </a:solidFill>
                <a:latin typeface="Avenir Book" panose="02000503020000020003" pitchFamily="2" charset="0"/>
              </a:rPr>
              <a:t> to compare the </a:t>
            </a:r>
            <a:r>
              <a:rPr lang="it-IT" dirty="0" err="1">
                <a:solidFill>
                  <a:schemeClr val="bg1"/>
                </a:solidFill>
                <a:latin typeface="Avenir Book" panose="02000503020000020003" pitchFamily="2" charset="0"/>
              </a:rPr>
              <a:t>result</a:t>
            </a:r>
            <a:r>
              <a:rPr lang="it-IT" dirty="0">
                <a:solidFill>
                  <a:schemeClr val="bg1"/>
                </a:solidFill>
                <a:latin typeface="Avenir Book" panose="02000503020000020003" pitchFamily="2" charset="0"/>
              </a:rPr>
              <a:t> with DropBlock.</a:t>
            </a:r>
          </a:p>
          <a:p>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The </a:t>
            </a:r>
            <a:r>
              <a:rPr lang="it-IT" dirty="0" err="1">
                <a:solidFill>
                  <a:schemeClr val="bg1"/>
                </a:solidFill>
                <a:latin typeface="Avenir Book" panose="02000503020000020003" pitchFamily="2" charset="0"/>
              </a:rPr>
              <a:t>configuration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chose</a:t>
            </a:r>
            <a:r>
              <a:rPr lang="it-IT" dirty="0">
                <a:solidFill>
                  <a:schemeClr val="bg1"/>
                </a:solidFill>
                <a:latin typeface="Avenir Book" panose="02000503020000020003" pitchFamily="2" charset="0"/>
              </a:rPr>
              <a:t> to be </a:t>
            </a:r>
            <a:r>
              <a:rPr lang="it-IT" dirty="0" err="1">
                <a:solidFill>
                  <a:schemeClr val="bg1"/>
                </a:solidFill>
                <a:latin typeface="Avenir Book" panose="02000503020000020003" pitchFamily="2" charset="0"/>
              </a:rPr>
              <a:t>able</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insert</a:t>
            </a:r>
            <a:r>
              <a:rPr lang="it-IT" dirty="0">
                <a:solidFill>
                  <a:schemeClr val="bg1"/>
                </a:solidFill>
                <a:latin typeface="Avenir Book" panose="02000503020000020003" pitchFamily="2" charset="0"/>
              </a:rPr>
              <a:t> DropBlock inside the model </a:t>
            </a:r>
            <a:r>
              <a:rPr lang="it-IT" dirty="0" err="1">
                <a:solidFill>
                  <a:schemeClr val="bg1"/>
                </a:solidFill>
                <a:latin typeface="Avenir Book" panose="02000503020000020003" pitchFamily="2" charset="0"/>
              </a:rPr>
              <a:t>was</a:t>
            </a:r>
            <a:r>
              <a:rPr lang="it-IT" dirty="0">
                <a:solidFill>
                  <a:schemeClr val="bg1"/>
                </a:solidFill>
                <a:latin typeface="Avenir Book" panose="02000503020000020003" pitchFamily="2" charset="0"/>
              </a:rPr>
              <a:t> to put the </a:t>
            </a:r>
            <a:r>
              <a:rPr lang="it-IT" dirty="0" err="1">
                <a:solidFill>
                  <a:schemeClr val="bg1"/>
                </a:solidFill>
                <a:latin typeface="Avenir Book" panose="02000503020000020003" pitchFamily="2" charset="0"/>
              </a:rPr>
              <a:t>regularization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method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at</a:t>
            </a:r>
            <a:r>
              <a:rPr lang="it-IT" dirty="0">
                <a:solidFill>
                  <a:schemeClr val="bg1"/>
                </a:solidFill>
                <a:latin typeface="Avenir Book" panose="02000503020000020003" pitchFamily="2" charset="0"/>
              </a:rPr>
              <a:t> the end of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Conv</a:t>
            </a:r>
            <a:r>
              <a:rPr lang="it-IT" i="1" dirty="0">
                <a:solidFill>
                  <a:schemeClr val="bg1"/>
                </a:solidFill>
                <a:latin typeface="Avenir Book" panose="02000503020000020003" pitchFamily="2" charset="0"/>
              </a:rPr>
              <a:t> - Batch – </a:t>
            </a:r>
            <a:r>
              <a:rPr lang="it-IT" i="1" dirty="0" err="1">
                <a:solidFill>
                  <a:schemeClr val="bg1"/>
                </a:solidFill>
                <a:latin typeface="Avenir Book" panose="02000503020000020003" pitchFamily="2" charset="0"/>
              </a:rPr>
              <a:t>Activation</a:t>
            </a:r>
            <a:r>
              <a:rPr lang="it-IT" i="1"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block</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immediately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after</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Relu</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activation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function</a:t>
            </a:r>
            <a:r>
              <a:rPr lang="it-IT" dirty="0">
                <a:solidFill>
                  <a:schemeClr val="bg1"/>
                </a:solidFill>
                <a:latin typeface="Avenir Book" panose="02000503020000020003" pitchFamily="2" charset="0"/>
              </a:rPr>
              <a:t>.</a:t>
            </a:r>
          </a:p>
        </p:txBody>
      </p:sp>
      <p:sp>
        <p:nvSpPr>
          <p:cNvPr id="5" name="CasellaDiTesto 4">
            <a:extLst>
              <a:ext uri="{FF2B5EF4-FFF2-40B4-BE49-F238E27FC236}">
                <a16:creationId xmlns:a16="http://schemas.microsoft.com/office/drawing/2014/main" id="{FF6BA28F-0C86-3944-B520-78AD5B88B71C}"/>
              </a:ext>
            </a:extLst>
          </p:cNvPr>
          <p:cNvSpPr txBox="1"/>
          <p:nvPr/>
        </p:nvSpPr>
        <p:spPr>
          <a:xfrm>
            <a:off x="484470" y="4596126"/>
            <a:ext cx="6533905" cy="369332"/>
          </a:xfrm>
          <a:prstGeom prst="rect">
            <a:avLst/>
          </a:prstGeom>
          <a:noFill/>
        </p:spPr>
        <p:txBody>
          <a:bodyPr wrap="none" rtlCol="0">
            <a:spAutoFit/>
          </a:bodyPr>
          <a:lstStyle/>
          <a:p>
            <a:r>
              <a:rPr lang="en-GB" dirty="0">
                <a:solidFill>
                  <a:schemeClr val="bg1"/>
                </a:solidFill>
                <a:latin typeface="Avenir Book" panose="02000503020000020003" pitchFamily="2" charset="0"/>
              </a:rPr>
              <a:t>We have inserted DropBlock inside </a:t>
            </a:r>
            <a:r>
              <a:rPr lang="en-GB" i="1" dirty="0">
                <a:solidFill>
                  <a:schemeClr val="bg1"/>
                </a:solidFill>
                <a:latin typeface="Avenir Book" panose="02000503020000020003" pitchFamily="2" charset="0"/>
              </a:rPr>
              <a:t>Identity</a:t>
            </a:r>
            <a:r>
              <a:rPr lang="en-GB" dirty="0">
                <a:solidFill>
                  <a:schemeClr val="bg1"/>
                </a:solidFill>
                <a:latin typeface="Avenir Book" panose="02000503020000020003" pitchFamily="2" charset="0"/>
              </a:rPr>
              <a:t> and </a:t>
            </a:r>
            <a:r>
              <a:rPr lang="en-GB" i="1" dirty="0">
                <a:solidFill>
                  <a:schemeClr val="bg1"/>
                </a:solidFill>
                <a:latin typeface="Avenir Book" panose="02000503020000020003" pitchFamily="2" charset="0"/>
              </a:rPr>
              <a:t>Conv</a:t>
            </a:r>
            <a:r>
              <a:rPr lang="en-GB" dirty="0">
                <a:solidFill>
                  <a:schemeClr val="bg1"/>
                </a:solidFill>
                <a:latin typeface="Avenir Book" panose="02000503020000020003" pitchFamily="2" charset="0"/>
              </a:rPr>
              <a:t> blocks.</a:t>
            </a:r>
          </a:p>
        </p:txBody>
      </p:sp>
    </p:spTree>
    <p:extLst>
      <p:ext uri="{BB962C8B-B14F-4D97-AF65-F5344CB8AC3E}">
        <p14:creationId xmlns:p14="http://schemas.microsoft.com/office/powerpoint/2010/main" val="2989169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6490879"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Identity block implementation </a:t>
            </a:r>
            <a:endParaRPr lang="en-GB" dirty="0"/>
          </a:p>
        </p:txBody>
      </p:sp>
      <p:pic>
        <p:nvPicPr>
          <p:cNvPr id="4" name="Immagine 3">
            <a:extLst>
              <a:ext uri="{FF2B5EF4-FFF2-40B4-BE49-F238E27FC236}">
                <a16:creationId xmlns:a16="http://schemas.microsoft.com/office/drawing/2014/main" id="{53D3D76E-96D7-9E4B-8077-4D403C7DAA0F}"/>
              </a:ext>
            </a:extLst>
          </p:cNvPr>
          <p:cNvPicPr>
            <a:picLocks noChangeAspect="1"/>
          </p:cNvPicPr>
          <p:nvPr/>
        </p:nvPicPr>
        <p:blipFill>
          <a:blip r:embed="rId2"/>
          <a:stretch>
            <a:fillRect/>
          </a:stretch>
        </p:blipFill>
        <p:spPr>
          <a:xfrm>
            <a:off x="570214" y="1755499"/>
            <a:ext cx="11051571" cy="3347001"/>
          </a:xfrm>
          <a:prstGeom prst="rect">
            <a:avLst/>
          </a:prstGeom>
        </p:spPr>
      </p:pic>
    </p:spTree>
    <p:extLst>
      <p:ext uri="{BB962C8B-B14F-4D97-AF65-F5344CB8AC3E}">
        <p14:creationId xmlns:p14="http://schemas.microsoft.com/office/powerpoint/2010/main" val="1133971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7808548"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Convolutional block implementation </a:t>
            </a:r>
            <a:endParaRPr lang="en-GB" dirty="0"/>
          </a:p>
        </p:txBody>
      </p:sp>
      <p:pic>
        <p:nvPicPr>
          <p:cNvPr id="2" name="Immagine 1">
            <a:extLst>
              <a:ext uri="{FF2B5EF4-FFF2-40B4-BE49-F238E27FC236}">
                <a16:creationId xmlns:a16="http://schemas.microsoft.com/office/drawing/2014/main" id="{15CD5F40-3033-B746-AF88-547464F9E729}"/>
              </a:ext>
            </a:extLst>
          </p:cNvPr>
          <p:cNvPicPr>
            <a:picLocks noChangeAspect="1"/>
          </p:cNvPicPr>
          <p:nvPr/>
        </p:nvPicPr>
        <p:blipFill>
          <a:blip r:embed="rId2"/>
          <a:stretch>
            <a:fillRect/>
          </a:stretch>
        </p:blipFill>
        <p:spPr>
          <a:xfrm>
            <a:off x="1076461" y="1514801"/>
            <a:ext cx="10039077" cy="3828397"/>
          </a:xfrm>
          <a:prstGeom prst="rect">
            <a:avLst/>
          </a:prstGeom>
        </p:spPr>
      </p:pic>
    </p:spTree>
    <p:extLst>
      <p:ext uri="{BB962C8B-B14F-4D97-AF65-F5344CB8AC3E}">
        <p14:creationId xmlns:p14="http://schemas.microsoft.com/office/powerpoint/2010/main" val="786962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4838184"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ResNet-50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1471437"/>
            <a:ext cx="11223060" cy="369332"/>
          </a:xfrm>
          <a:prstGeom prst="rect">
            <a:avLst/>
          </a:prstGeom>
          <a:noFill/>
        </p:spPr>
        <p:txBody>
          <a:bodyPr wrap="square" rtlCol="0">
            <a:spAutoFit/>
          </a:bodyPr>
          <a:lstStyle/>
          <a:p>
            <a:r>
              <a:rPr lang="it-IT" dirty="0">
                <a:solidFill>
                  <a:schemeClr val="bg1"/>
                </a:solidFill>
                <a:latin typeface="Avenir Book" panose="02000503020000020003" pitchFamily="2" charset="0"/>
              </a:rPr>
              <a:t>In the </a:t>
            </a:r>
            <a:r>
              <a:rPr lang="it-IT" dirty="0" err="1">
                <a:solidFill>
                  <a:schemeClr val="bg1"/>
                </a:solidFill>
                <a:latin typeface="Avenir Book" panose="02000503020000020003" pitchFamily="2" charset="0"/>
              </a:rPr>
              <a:t>following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table</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graphs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can </a:t>
            </a:r>
            <a:r>
              <a:rPr lang="it-IT" dirty="0" err="1">
                <a:solidFill>
                  <a:schemeClr val="bg1"/>
                </a:solidFill>
                <a:latin typeface="Avenir Book" panose="02000503020000020003" pitchFamily="2" charset="0"/>
              </a:rPr>
              <a:t>see</a:t>
            </a:r>
            <a:r>
              <a:rPr lang="it-IT" dirty="0">
                <a:solidFill>
                  <a:schemeClr val="bg1"/>
                </a:solidFill>
                <a:latin typeface="Avenir Book" panose="02000503020000020003" pitchFamily="2" charset="0"/>
              </a:rPr>
              <a:t> the performances on CIFAR-10.</a:t>
            </a:r>
          </a:p>
        </p:txBody>
      </p:sp>
      <p:pic>
        <p:nvPicPr>
          <p:cNvPr id="5" name="Immagine 4">
            <a:extLst>
              <a:ext uri="{FF2B5EF4-FFF2-40B4-BE49-F238E27FC236}">
                <a16:creationId xmlns:a16="http://schemas.microsoft.com/office/drawing/2014/main" id="{09BA6031-E5C7-354A-A1AF-E711D0D23537}"/>
              </a:ext>
            </a:extLst>
          </p:cNvPr>
          <p:cNvPicPr>
            <a:picLocks noChangeAspect="1"/>
          </p:cNvPicPr>
          <p:nvPr/>
        </p:nvPicPr>
        <p:blipFill>
          <a:blip r:embed="rId2"/>
          <a:stretch>
            <a:fillRect/>
          </a:stretch>
        </p:blipFill>
        <p:spPr>
          <a:xfrm>
            <a:off x="5554876" y="2059235"/>
            <a:ext cx="5926007" cy="3797375"/>
          </a:xfrm>
          <a:prstGeom prst="rect">
            <a:avLst/>
          </a:prstGeom>
        </p:spPr>
      </p:pic>
      <p:sp>
        <p:nvSpPr>
          <p:cNvPr id="6" name="CasellaDiTesto 5">
            <a:extLst>
              <a:ext uri="{FF2B5EF4-FFF2-40B4-BE49-F238E27FC236}">
                <a16:creationId xmlns:a16="http://schemas.microsoft.com/office/drawing/2014/main" id="{D6DC5C9A-E002-E847-A6EF-8297169691BE}"/>
              </a:ext>
            </a:extLst>
          </p:cNvPr>
          <p:cNvSpPr txBox="1"/>
          <p:nvPr/>
        </p:nvSpPr>
        <p:spPr>
          <a:xfrm>
            <a:off x="7410043" y="5925067"/>
            <a:ext cx="2215671" cy="307777"/>
          </a:xfrm>
          <a:prstGeom prst="rect">
            <a:avLst/>
          </a:prstGeom>
          <a:noFill/>
        </p:spPr>
        <p:txBody>
          <a:bodyPr wrap="none" rtlCol="0">
            <a:spAutoFit/>
          </a:bodyPr>
          <a:lstStyle/>
          <a:p>
            <a:r>
              <a:rPr lang="en-GB" sz="1400" dirty="0">
                <a:solidFill>
                  <a:schemeClr val="bg1"/>
                </a:solidFill>
                <a:latin typeface="Avenir Book" panose="02000503020000020003" pitchFamily="2" charset="0"/>
              </a:rPr>
              <a:t>ResNet-50 performances</a:t>
            </a:r>
          </a:p>
        </p:txBody>
      </p:sp>
      <p:sp>
        <p:nvSpPr>
          <p:cNvPr id="9" name="CasellaDiTesto 8">
            <a:extLst>
              <a:ext uri="{FF2B5EF4-FFF2-40B4-BE49-F238E27FC236}">
                <a16:creationId xmlns:a16="http://schemas.microsoft.com/office/drawing/2014/main" id="{95B73F3B-412A-2549-8B29-76217A06CD27}"/>
              </a:ext>
            </a:extLst>
          </p:cNvPr>
          <p:cNvSpPr txBox="1"/>
          <p:nvPr/>
        </p:nvSpPr>
        <p:spPr>
          <a:xfrm>
            <a:off x="1229548" y="5548833"/>
            <a:ext cx="1760418" cy="307777"/>
          </a:xfrm>
          <a:prstGeom prst="rect">
            <a:avLst/>
          </a:prstGeom>
          <a:noFill/>
        </p:spPr>
        <p:txBody>
          <a:bodyPr wrap="none" rtlCol="0">
            <a:spAutoFit/>
          </a:bodyPr>
          <a:lstStyle/>
          <a:p>
            <a:r>
              <a:rPr lang="en-GB" sz="1400" dirty="0">
                <a:solidFill>
                  <a:schemeClr val="bg1"/>
                </a:solidFill>
                <a:latin typeface="Avenir Book" panose="02000503020000020003" pitchFamily="2" charset="0"/>
              </a:rPr>
              <a:t>ResNet-50 </a:t>
            </a:r>
            <a:r>
              <a:rPr lang="en-GB" sz="1400" dirty="0" err="1">
                <a:solidFill>
                  <a:schemeClr val="bg1"/>
                </a:solidFill>
                <a:latin typeface="Avenir Book" panose="02000503020000020003" pitchFamily="2" charset="0"/>
              </a:rPr>
              <a:t>accuarcy</a:t>
            </a:r>
            <a:endParaRPr lang="en-GB" sz="1400" dirty="0">
              <a:solidFill>
                <a:schemeClr val="bg1"/>
              </a:solidFill>
              <a:latin typeface="Avenir Book" panose="02000503020000020003" pitchFamily="2" charset="0"/>
            </a:endParaRPr>
          </a:p>
        </p:txBody>
      </p:sp>
      <p:pic>
        <p:nvPicPr>
          <p:cNvPr id="7" name="Immagine 6" descr="Immagine che contiene tavolo&#10;&#10;Descrizione generata automaticamente">
            <a:extLst>
              <a:ext uri="{FF2B5EF4-FFF2-40B4-BE49-F238E27FC236}">
                <a16:creationId xmlns:a16="http://schemas.microsoft.com/office/drawing/2014/main" id="{A98C6A85-A7AB-4841-9449-CCBF74F699A3}"/>
              </a:ext>
            </a:extLst>
          </p:cNvPr>
          <p:cNvPicPr>
            <a:picLocks noChangeAspect="1"/>
          </p:cNvPicPr>
          <p:nvPr/>
        </p:nvPicPr>
        <p:blipFill>
          <a:blip r:embed="rId3"/>
          <a:stretch>
            <a:fillRect/>
          </a:stretch>
        </p:blipFill>
        <p:spPr>
          <a:xfrm>
            <a:off x="351353" y="2503357"/>
            <a:ext cx="3520436" cy="2883206"/>
          </a:xfrm>
          <a:prstGeom prst="rect">
            <a:avLst/>
          </a:prstGeom>
        </p:spPr>
      </p:pic>
    </p:spTree>
    <p:extLst>
      <p:ext uri="{BB962C8B-B14F-4D97-AF65-F5344CB8AC3E}">
        <p14:creationId xmlns:p14="http://schemas.microsoft.com/office/powerpoint/2010/main" val="501979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4753224"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DenseNet</a:t>
            </a:r>
            <a:r>
              <a:rPr lang="en-GB" sz="3600" b="1" dirty="0">
                <a:solidFill>
                  <a:schemeClr val="bg1">
                    <a:lumMod val="85000"/>
                  </a:schemeClr>
                </a:solidFill>
                <a:latin typeface="Avenir Book" panose="02000503020000020003" pitchFamily="2" charset="0"/>
              </a:rPr>
              <a:t>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1471437"/>
            <a:ext cx="11223060" cy="2585323"/>
          </a:xfrm>
          <a:prstGeom prst="rect">
            <a:avLst/>
          </a:prstGeom>
          <a:noFill/>
        </p:spPr>
        <p:txBody>
          <a:bodyPr wrap="square" rtlCol="0">
            <a:spAutoFit/>
          </a:bodyPr>
          <a:lstStyle/>
          <a:p>
            <a:r>
              <a:rPr lang="it-IT" i="1" dirty="0" err="1">
                <a:solidFill>
                  <a:schemeClr val="bg1"/>
                </a:solidFill>
                <a:latin typeface="Avenir Book" panose="02000503020000020003" pitchFamily="2" charset="0"/>
              </a:rPr>
              <a:t>DenseNet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quite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similar</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with some </a:t>
            </a:r>
            <a:r>
              <a:rPr lang="it-IT" dirty="0" err="1">
                <a:solidFill>
                  <a:schemeClr val="bg1"/>
                </a:solidFill>
                <a:latin typeface="Avenir Book" panose="02000503020000020003" pitchFamily="2" charset="0"/>
              </a:rPr>
              <a:t>fundamental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differences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uses</a:t>
            </a:r>
            <a:r>
              <a:rPr lang="it-IT" dirty="0">
                <a:solidFill>
                  <a:schemeClr val="bg1"/>
                </a:solidFill>
                <a:latin typeface="Avenir Book" panose="02000503020000020003" pitchFamily="2" charset="0"/>
              </a:rPr>
              <a:t> an additive </a:t>
            </a:r>
            <a:r>
              <a:rPr lang="it-IT" dirty="0" err="1">
                <a:solidFill>
                  <a:schemeClr val="bg1"/>
                </a:solidFill>
                <a:latin typeface="Avenir Book" panose="02000503020000020003" pitchFamily="2" charset="0"/>
              </a:rPr>
              <a:t>method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merges</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previous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layer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identity</a:t>
            </a:r>
            <a:r>
              <a:rPr lang="it-IT" dirty="0">
                <a:solidFill>
                  <a:schemeClr val="bg1"/>
                </a:solidFill>
                <a:latin typeface="Avenir Book" panose="02000503020000020003" pitchFamily="2" charset="0"/>
              </a:rPr>
              <a:t>) with the future </a:t>
            </a:r>
            <a:r>
              <a:rPr lang="it-IT" dirty="0" err="1">
                <a:solidFill>
                  <a:schemeClr val="bg1"/>
                </a:solidFill>
                <a:latin typeface="Avenir Book" panose="02000503020000020003" pitchFamily="2" charset="0"/>
              </a:rPr>
              <a:t>layer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whereas</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DenseNet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concatenates</a:t>
            </a:r>
            <a:r>
              <a:rPr lang="it-IT" dirty="0">
                <a:solidFill>
                  <a:schemeClr val="bg1"/>
                </a:solidFill>
                <a:latin typeface="Avenir Book" panose="02000503020000020003" pitchFamily="2" charset="0"/>
              </a:rPr>
              <a:t> the output of the </a:t>
            </a:r>
            <a:r>
              <a:rPr lang="it-IT" dirty="0" err="1">
                <a:solidFill>
                  <a:schemeClr val="bg1"/>
                </a:solidFill>
                <a:latin typeface="Avenir Book" panose="02000503020000020003" pitchFamily="2" charset="0"/>
              </a:rPr>
              <a:t>previous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layer</a:t>
            </a:r>
            <a:r>
              <a:rPr lang="it-IT" dirty="0">
                <a:solidFill>
                  <a:schemeClr val="bg1"/>
                </a:solidFill>
                <a:latin typeface="Avenir Book" panose="02000503020000020003" pitchFamily="2" charset="0"/>
              </a:rPr>
              <a:t> with the future </a:t>
            </a:r>
            <a:r>
              <a:rPr lang="it-IT" dirty="0" err="1">
                <a:solidFill>
                  <a:schemeClr val="bg1"/>
                </a:solidFill>
                <a:latin typeface="Avenir Book" panose="02000503020000020003" pitchFamily="2" charset="0"/>
              </a:rPr>
              <a:t>layer</a:t>
            </a:r>
            <a:r>
              <a:rPr lang="it-IT" dirty="0">
                <a:solidFill>
                  <a:schemeClr val="bg1"/>
                </a:solidFill>
                <a:latin typeface="Avenir Book" panose="02000503020000020003" pitchFamily="2" charset="0"/>
              </a:rPr>
              <a:t>. </a:t>
            </a:r>
          </a:p>
          <a:p>
            <a:r>
              <a:rPr lang="it-IT" dirty="0" err="1">
                <a:solidFill>
                  <a:schemeClr val="bg1"/>
                </a:solidFill>
                <a:latin typeface="Avenir Book" panose="02000503020000020003" pitchFamily="2" charset="0"/>
              </a:rPr>
              <a:t>It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to be, </a:t>
            </a:r>
            <a:r>
              <a:rPr lang="it-IT" dirty="0" err="1">
                <a:solidFill>
                  <a:schemeClr val="bg1"/>
                </a:solidFill>
                <a:latin typeface="Avenir Book" panose="02000503020000020003" pitchFamily="2" charset="0"/>
              </a:rPr>
              <a:t>like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a model with </a:t>
            </a:r>
            <a:r>
              <a:rPr lang="it-IT" i="1" dirty="0" err="1">
                <a:solidFill>
                  <a:schemeClr val="bg1"/>
                </a:solidFill>
                <a:latin typeface="Avenir Book" panose="02000503020000020003" pitchFamily="2" charset="0"/>
              </a:rPr>
              <a:t>skip</a:t>
            </a:r>
            <a:r>
              <a:rPr lang="it-IT" i="1" dirty="0">
                <a:solidFill>
                  <a:schemeClr val="bg1"/>
                </a:solidFill>
                <a:latin typeface="Avenir Book" panose="02000503020000020003" pitchFamily="2" charset="0"/>
              </a:rPr>
              <a:t> connection</a:t>
            </a:r>
            <a:r>
              <a:rPr lang="it-IT" dirty="0">
                <a:solidFill>
                  <a:schemeClr val="bg1"/>
                </a:solidFill>
                <a:latin typeface="Avenir Book" panose="02000503020000020003" pitchFamily="2" charset="0"/>
              </a:rPr>
              <a:t>. By </a:t>
            </a:r>
            <a:r>
              <a:rPr lang="it-IT" dirty="0" err="1">
                <a:solidFill>
                  <a:schemeClr val="bg1"/>
                </a:solidFill>
                <a:latin typeface="Avenir Book" panose="02000503020000020003" pitchFamily="2" charset="0"/>
              </a:rPr>
              <a:t>using</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skip</a:t>
            </a:r>
            <a:r>
              <a:rPr lang="it-IT" dirty="0">
                <a:solidFill>
                  <a:schemeClr val="bg1"/>
                </a:solidFill>
                <a:latin typeface="Avenir Book" panose="02000503020000020003" pitchFamily="2" charset="0"/>
              </a:rPr>
              <a:t> connection,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provide</a:t>
            </a:r>
            <a:r>
              <a:rPr lang="it-IT" dirty="0">
                <a:solidFill>
                  <a:schemeClr val="bg1"/>
                </a:solidFill>
                <a:latin typeface="Avenir Book" panose="02000503020000020003" pitchFamily="2" charset="0"/>
              </a:rPr>
              <a:t> an alternative </a:t>
            </a:r>
            <a:r>
              <a:rPr lang="it-IT" dirty="0" err="1">
                <a:solidFill>
                  <a:schemeClr val="bg1"/>
                </a:solidFill>
                <a:latin typeface="Avenir Book" panose="02000503020000020003" pitchFamily="2" charset="0"/>
              </a:rPr>
              <a:t>path</a:t>
            </a:r>
            <a:r>
              <a:rPr lang="it-IT" dirty="0">
                <a:solidFill>
                  <a:schemeClr val="bg1"/>
                </a:solidFill>
                <a:latin typeface="Avenir Book" panose="02000503020000020003" pitchFamily="2" charset="0"/>
              </a:rPr>
              <a:t> for the </a:t>
            </a:r>
            <a:r>
              <a:rPr lang="it-IT" dirty="0" err="1">
                <a:solidFill>
                  <a:schemeClr val="bg1"/>
                </a:solidFill>
                <a:latin typeface="Avenir Book" panose="02000503020000020003" pitchFamily="2" charset="0"/>
              </a:rPr>
              <a:t>gradient</a:t>
            </a:r>
            <a:r>
              <a:rPr lang="it-IT" dirty="0">
                <a:solidFill>
                  <a:schemeClr val="bg1"/>
                </a:solidFill>
                <a:latin typeface="Avenir Book" panose="02000503020000020003" pitchFamily="2" charset="0"/>
              </a:rPr>
              <a:t> (with </a:t>
            </a:r>
            <a:r>
              <a:rPr lang="it-IT" dirty="0" err="1">
                <a:solidFill>
                  <a:schemeClr val="bg1"/>
                </a:solidFill>
                <a:latin typeface="Avenir Book" panose="02000503020000020003" pitchFamily="2" charset="0"/>
              </a:rPr>
              <a:t>backpropagation</a:t>
            </a:r>
            <a:r>
              <a:rPr lang="it-IT" dirty="0">
                <a:solidFill>
                  <a:schemeClr val="bg1"/>
                </a:solidFill>
                <a:latin typeface="Avenir Book" panose="02000503020000020003" pitchFamily="2" charset="0"/>
              </a:rPr>
              <a:t>). </a:t>
            </a:r>
          </a:p>
          <a:p>
            <a:endParaRPr lang="it-IT" dirty="0">
              <a:solidFill>
                <a:schemeClr val="bg1"/>
              </a:solidFill>
              <a:latin typeface="Avenir Medium" panose="02000503020000020003" pitchFamily="2" charset="0"/>
            </a:endParaRPr>
          </a:p>
          <a:p>
            <a:r>
              <a:rPr lang="it-IT" dirty="0">
                <a:solidFill>
                  <a:schemeClr val="bg1"/>
                </a:solidFill>
                <a:latin typeface="Avenir Book" panose="02000503020000020003" pitchFamily="2" charset="0"/>
              </a:rPr>
              <a:t>The </a:t>
            </a:r>
            <a:r>
              <a:rPr lang="it-IT" dirty="0" err="1">
                <a:solidFill>
                  <a:schemeClr val="bg1"/>
                </a:solidFill>
                <a:latin typeface="Avenir Book" panose="02000503020000020003" pitchFamily="2" charset="0"/>
              </a:rPr>
              <a:t>configuration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chosen</a:t>
            </a:r>
            <a:r>
              <a:rPr lang="it-IT" dirty="0">
                <a:solidFill>
                  <a:schemeClr val="bg1"/>
                </a:solidFill>
                <a:latin typeface="Avenir Book" panose="02000503020000020003" pitchFamily="2" charset="0"/>
              </a:rPr>
              <a:t> to be </a:t>
            </a:r>
            <a:r>
              <a:rPr lang="it-IT" dirty="0" err="1">
                <a:solidFill>
                  <a:schemeClr val="bg1"/>
                </a:solidFill>
                <a:latin typeface="Avenir Book" panose="02000503020000020003" pitchFamily="2" charset="0"/>
              </a:rPr>
              <a:t>able</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insert</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within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DenseNet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follows</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one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was</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choice</a:t>
            </a:r>
            <a:r>
              <a:rPr lang="it-IT" dirty="0">
                <a:solidFill>
                  <a:schemeClr val="bg1"/>
                </a:solidFill>
                <a:latin typeface="Avenir Book" panose="02000503020000020003" pitchFamily="2" charset="0"/>
              </a:rPr>
              <a:t> made in the case of </a:t>
            </a:r>
            <a:r>
              <a:rPr lang="it-IT"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Again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inserted</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at</a:t>
            </a:r>
            <a:r>
              <a:rPr lang="it-IT" dirty="0">
                <a:solidFill>
                  <a:schemeClr val="bg1"/>
                </a:solidFill>
                <a:latin typeface="Avenir Book" panose="02000503020000020003" pitchFamily="2" charset="0"/>
              </a:rPr>
              <a:t> the end of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Conv</a:t>
            </a:r>
            <a:r>
              <a:rPr lang="it-IT" i="1" dirty="0">
                <a:solidFill>
                  <a:schemeClr val="bg1"/>
                </a:solidFill>
                <a:latin typeface="Avenir Book" panose="02000503020000020003" pitchFamily="2" charset="0"/>
              </a:rPr>
              <a:t> - Batch – </a:t>
            </a:r>
            <a:r>
              <a:rPr lang="it-IT" i="1" dirty="0" err="1">
                <a:solidFill>
                  <a:schemeClr val="bg1"/>
                </a:solidFill>
                <a:latin typeface="Avenir Book" panose="02000503020000020003" pitchFamily="2" charset="0"/>
              </a:rPr>
              <a:t>Activation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block</a:t>
            </a:r>
            <a:r>
              <a:rPr lang="it-IT" dirty="0">
                <a:solidFill>
                  <a:schemeClr val="bg1"/>
                </a:solidFill>
                <a:latin typeface="Avenir Book" panose="02000503020000020003" pitchFamily="2" charset="0"/>
              </a:rPr>
              <a:t>, so right </a:t>
            </a:r>
            <a:r>
              <a:rPr lang="it-IT" dirty="0" err="1">
                <a:solidFill>
                  <a:schemeClr val="bg1"/>
                </a:solidFill>
                <a:latin typeface="Avenir Book" panose="02000503020000020003" pitchFamily="2" charset="0"/>
              </a:rPr>
              <a:t>after</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Relu</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activation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function</a:t>
            </a:r>
            <a:r>
              <a:rPr lang="it-IT" dirty="0">
                <a:solidFill>
                  <a:schemeClr val="bg1"/>
                </a:solidFill>
                <a:latin typeface="Avenir Book" panose="02000503020000020003" pitchFamily="2" charset="0"/>
              </a:rPr>
              <a:t>.</a:t>
            </a:r>
          </a:p>
        </p:txBody>
      </p:sp>
      <p:pic>
        <p:nvPicPr>
          <p:cNvPr id="5" name="Immagine 4" descr="Immagine che contiene testo&#10;&#10;Descrizione generata automaticamente">
            <a:extLst>
              <a:ext uri="{FF2B5EF4-FFF2-40B4-BE49-F238E27FC236}">
                <a16:creationId xmlns:a16="http://schemas.microsoft.com/office/drawing/2014/main" id="{9E3CFABD-3F72-4B4F-92AB-1878089C1D98}"/>
              </a:ext>
            </a:extLst>
          </p:cNvPr>
          <p:cNvPicPr>
            <a:picLocks noChangeAspect="1"/>
          </p:cNvPicPr>
          <p:nvPr/>
        </p:nvPicPr>
        <p:blipFill>
          <a:blip r:embed="rId2"/>
          <a:stretch>
            <a:fillRect/>
          </a:stretch>
        </p:blipFill>
        <p:spPr>
          <a:xfrm>
            <a:off x="2935036" y="4180066"/>
            <a:ext cx="6321927" cy="2023286"/>
          </a:xfrm>
          <a:prstGeom prst="rect">
            <a:avLst/>
          </a:prstGeom>
        </p:spPr>
      </p:pic>
    </p:spTree>
    <p:extLst>
      <p:ext uri="{BB962C8B-B14F-4D97-AF65-F5344CB8AC3E}">
        <p14:creationId xmlns:p14="http://schemas.microsoft.com/office/powerpoint/2010/main" val="654852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4753224"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DenseNet</a:t>
            </a:r>
            <a:r>
              <a:rPr lang="en-GB" sz="3600" b="1" dirty="0">
                <a:solidFill>
                  <a:schemeClr val="bg1">
                    <a:lumMod val="85000"/>
                  </a:schemeClr>
                </a:solidFill>
                <a:latin typeface="Avenir Book" panose="02000503020000020003" pitchFamily="2" charset="0"/>
              </a:rPr>
              <a:t>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1471437"/>
            <a:ext cx="11223060" cy="369332"/>
          </a:xfrm>
          <a:prstGeom prst="rect">
            <a:avLst/>
          </a:prstGeom>
          <a:noFill/>
        </p:spPr>
        <p:txBody>
          <a:bodyPr wrap="square" rtlCol="0">
            <a:spAutoFit/>
          </a:bodyPr>
          <a:lstStyle/>
          <a:p>
            <a:r>
              <a:rPr lang="it-IT" dirty="0">
                <a:solidFill>
                  <a:schemeClr val="bg1"/>
                </a:solidFill>
                <a:latin typeface="Avenir Book" panose="02000503020000020003" pitchFamily="2" charset="0"/>
              </a:rPr>
              <a:t>In the </a:t>
            </a:r>
            <a:r>
              <a:rPr lang="it-IT" dirty="0" err="1">
                <a:solidFill>
                  <a:schemeClr val="bg1"/>
                </a:solidFill>
                <a:latin typeface="Avenir Book" panose="02000503020000020003" pitchFamily="2" charset="0"/>
              </a:rPr>
              <a:t>following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table</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graphs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can </a:t>
            </a:r>
            <a:r>
              <a:rPr lang="it-IT" dirty="0" err="1">
                <a:solidFill>
                  <a:schemeClr val="bg1"/>
                </a:solidFill>
                <a:latin typeface="Avenir Book" panose="02000503020000020003" pitchFamily="2" charset="0"/>
              </a:rPr>
              <a:t>see</a:t>
            </a:r>
            <a:r>
              <a:rPr lang="it-IT" dirty="0">
                <a:solidFill>
                  <a:schemeClr val="bg1"/>
                </a:solidFill>
                <a:latin typeface="Avenir Book" panose="02000503020000020003" pitchFamily="2" charset="0"/>
              </a:rPr>
              <a:t> the performances on CIFAR-10.</a:t>
            </a:r>
          </a:p>
        </p:txBody>
      </p:sp>
      <p:pic>
        <p:nvPicPr>
          <p:cNvPr id="5" name="Immagine 4">
            <a:extLst>
              <a:ext uri="{FF2B5EF4-FFF2-40B4-BE49-F238E27FC236}">
                <a16:creationId xmlns:a16="http://schemas.microsoft.com/office/drawing/2014/main" id="{B50BEC81-5DC3-E347-B6B6-D56CC70E38F0}"/>
              </a:ext>
            </a:extLst>
          </p:cNvPr>
          <p:cNvPicPr>
            <a:picLocks noChangeAspect="1"/>
          </p:cNvPicPr>
          <p:nvPr/>
        </p:nvPicPr>
        <p:blipFill>
          <a:blip r:embed="rId2"/>
          <a:stretch>
            <a:fillRect/>
          </a:stretch>
        </p:blipFill>
        <p:spPr>
          <a:xfrm>
            <a:off x="5469916" y="2000037"/>
            <a:ext cx="6010994" cy="3896267"/>
          </a:xfrm>
          <a:prstGeom prst="rect">
            <a:avLst/>
          </a:prstGeom>
        </p:spPr>
      </p:pic>
      <p:sp>
        <p:nvSpPr>
          <p:cNvPr id="6" name="CasellaDiTesto 5">
            <a:extLst>
              <a:ext uri="{FF2B5EF4-FFF2-40B4-BE49-F238E27FC236}">
                <a16:creationId xmlns:a16="http://schemas.microsoft.com/office/drawing/2014/main" id="{9919A24F-512B-1D45-8F6A-1EF8B8F85788}"/>
              </a:ext>
            </a:extLst>
          </p:cNvPr>
          <p:cNvSpPr txBox="1"/>
          <p:nvPr/>
        </p:nvSpPr>
        <p:spPr>
          <a:xfrm>
            <a:off x="7406851" y="5903472"/>
            <a:ext cx="2137124" cy="307777"/>
          </a:xfrm>
          <a:prstGeom prst="rect">
            <a:avLst/>
          </a:prstGeom>
          <a:noFill/>
        </p:spPr>
        <p:txBody>
          <a:bodyPr wrap="none" rtlCol="0">
            <a:spAutoFit/>
          </a:bodyPr>
          <a:lstStyle/>
          <a:p>
            <a:r>
              <a:rPr lang="en-GB" sz="1400" dirty="0" err="1">
                <a:solidFill>
                  <a:schemeClr val="bg1"/>
                </a:solidFill>
                <a:latin typeface="Avenir Book" panose="02000503020000020003" pitchFamily="2" charset="0"/>
              </a:rPr>
              <a:t>DenseNet</a:t>
            </a:r>
            <a:r>
              <a:rPr lang="en-GB" sz="1400" dirty="0">
                <a:solidFill>
                  <a:schemeClr val="bg1"/>
                </a:solidFill>
                <a:latin typeface="Avenir Book" panose="02000503020000020003" pitchFamily="2" charset="0"/>
              </a:rPr>
              <a:t> performances</a:t>
            </a:r>
          </a:p>
        </p:txBody>
      </p:sp>
      <p:sp>
        <p:nvSpPr>
          <p:cNvPr id="9" name="CasellaDiTesto 8">
            <a:extLst>
              <a:ext uri="{FF2B5EF4-FFF2-40B4-BE49-F238E27FC236}">
                <a16:creationId xmlns:a16="http://schemas.microsoft.com/office/drawing/2014/main" id="{18E1B1E0-BF28-AA4A-9FEC-3369EAD81DB8}"/>
              </a:ext>
            </a:extLst>
          </p:cNvPr>
          <p:cNvSpPr txBox="1"/>
          <p:nvPr/>
        </p:nvSpPr>
        <p:spPr>
          <a:xfrm>
            <a:off x="1556446" y="5722690"/>
            <a:ext cx="1731564" cy="307777"/>
          </a:xfrm>
          <a:prstGeom prst="rect">
            <a:avLst/>
          </a:prstGeom>
          <a:noFill/>
        </p:spPr>
        <p:txBody>
          <a:bodyPr wrap="none" rtlCol="0">
            <a:spAutoFit/>
          </a:bodyPr>
          <a:lstStyle/>
          <a:p>
            <a:r>
              <a:rPr lang="en-GB" sz="1400" dirty="0" err="1">
                <a:solidFill>
                  <a:schemeClr val="bg1"/>
                </a:solidFill>
                <a:latin typeface="Avenir Book" panose="02000503020000020003" pitchFamily="2" charset="0"/>
              </a:rPr>
              <a:t>DenseNet</a:t>
            </a:r>
            <a:r>
              <a:rPr lang="en-GB" sz="1400" dirty="0">
                <a:solidFill>
                  <a:schemeClr val="bg1"/>
                </a:solidFill>
                <a:latin typeface="Avenir Book" panose="02000503020000020003" pitchFamily="2" charset="0"/>
              </a:rPr>
              <a:t> accuracy</a:t>
            </a:r>
          </a:p>
        </p:txBody>
      </p:sp>
      <p:pic>
        <p:nvPicPr>
          <p:cNvPr id="7" name="Immagine 6" descr="Immagine che contiene tavolo&#10;&#10;Descrizione generata automaticamente">
            <a:extLst>
              <a:ext uri="{FF2B5EF4-FFF2-40B4-BE49-F238E27FC236}">
                <a16:creationId xmlns:a16="http://schemas.microsoft.com/office/drawing/2014/main" id="{4FCA33C3-7469-7B4A-9DAA-2D0F17A208E0}"/>
              </a:ext>
            </a:extLst>
          </p:cNvPr>
          <p:cNvPicPr>
            <a:picLocks noChangeAspect="1"/>
          </p:cNvPicPr>
          <p:nvPr/>
        </p:nvPicPr>
        <p:blipFill>
          <a:blip r:embed="rId3"/>
          <a:stretch>
            <a:fillRect/>
          </a:stretch>
        </p:blipFill>
        <p:spPr>
          <a:xfrm>
            <a:off x="607674" y="2600560"/>
            <a:ext cx="3629107" cy="2966306"/>
          </a:xfrm>
          <a:prstGeom prst="rect">
            <a:avLst/>
          </a:prstGeom>
        </p:spPr>
      </p:pic>
    </p:spTree>
    <p:extLst>
      <p:ext uri="{BB962C8B-B14F-4D97-AF65-F5344CB8AC3E}">
        <p14:creationId xmlns:p14="http://schemas.microsoft.com/office/powerpoint/2010/main" val="2365607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044971"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CustomNet</a:t>
            </a:r>
            <a:r>
              <a:rPr lang="en-GB" sz="3600" b="1" dirty="0">
                <a:solidFill>
                  <a:schemeClr val="bg1">
                    <a:lumMod val="85000"/>
                  </a:schemeClr>
                </a:solidFill>
                <a:latin typeface="Avenir Book" panose="02000503020000020003" pitchFamily="2" charset="0"/>
              </a:rPr>
              <a:t>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2274838"/>
            <a:ext cx="11223060" cy="2308324"/>
          </a:xfrm>
          <a:prstGeom prst="rect">
            <a:avLst/>
          </a:prstGeom>
          <a:noFill/>
        </p:spPr>
        <p:txBody>
          <a:bodyPr wrap="square" rtlCol="0">
            <a:spAutoFit/>
          </a:bodyPr>
          <a:lstStyle/>
          <a:p>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CNN </a:t>
            </a:r>
            <a:r>
              <a:rPr lang="it-IT" dirty="0" err="1">
                <a:solidFill>
                  <a:schemeClr val="bg1"/>
                </a:solidFill>
                <a:latin typeface="Avenir Book" panose="02000503020000020003" pitchFamily="2" charset="0"/>
              </a:rPr>
              <a:t>has</a:t>
            </a:r>
            <a:r>
              <a:rPr lang="it-IT" dirty="0">
                <a:solidFill>
                  <a:schemeClr val="bg1"/>
                </a:solidFill>
                <a:latin typeface="Avenir Book" panose="02000503020000020003" pitchFamily="2" charset="0"/>
              </a:rPr>
              <a:t> be </a:t>
            </a:r>
            <a:r>
              <a:rPr lang="it-IT" dirty="0" err="1">
                <a:solidFill>
                  <a:schemeClr val="bg1"/>
                </a:solidFill>
                <a:latin typeface="Avenir Book" panose="02000503020000020003" pitchFamily="2" charset="0"/>
              </a:rPr>
              <a:t>done</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order</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evaluate</a:t>
            </a:r>
            <a:r>
              <a:rPr lang="it-IT" dirty="0">
                <a:solidFill>
                  <a:schemeClr val="bg1"/>
                </a:solidFill>
                <a:latin typeface="Avenir Book" panose="02000503020000020003" pitchFamily="2" charset="0"/>
              </a:rPr>
              <a:t> DropBlock in a </a:t>
            </a:r>
            <a:r>
              <a:rPr lang="it-IT" dirty="0" err="1">
                <a:solidFill>
                  <a:schemeClr val="bg1"/>
                </a:solidFill>
                <a:latin typeface="Avenir Book" panose="02000503020000020003" pitchFamily="2" charset="0"/>
              </a:rPr>
              <a:t>different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architecture</a:t>
            </a:r>
            <a:r>
              <a:rPr lang="it-IT" dirty="0">
                <a:solidFill>
                  <a:schemeClr val="bg1"/>
                </a:solidFill>
                <a:latin typeface="Avenir Book" panose="02000503020000020003" pitchFamily="2" charset="0"/>
              </a:rPr>
              <a:t> no </a:t>
            </a:r>
            <a:r>
              <a:rPr lang="it-IT" dirty="0" err="1">
                <a:solidFill>
                  <a:schemeClr val="bg1"/>
                </a:solidFill>
                <a:latin typeface="Avenir Book" panose="02000503020000020003" pitchFamily="2" charset="0"/>
              </a:rPr>
              <a:t>skip</a:t>
            </a:r>
            <a:r>
              <a:rPr lang="it-IT" dirty="0">
                <a:solidFill>
                  <a:schemeClr val="bg1"/>
                </a:solidFill>
                <a:latin typeface="Avenir Book" panose="02000503020000020003" pitchFamily="2" charset="0"/>
              </a:rPr>
              <a:t> connection. In </a:t>
            </a:r>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model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lower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number</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parameters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compared</a:t>
            </a:r>
            <a:r>
              <a:rPr lang="it-IT" dirty="0">
                <a:solidFill>
                  <a:schemeClr val="bg1"/>
                </a:solidFill>
                <a:latin typeface="Avenir Book" panose="02000503020000020003" pitchFamily="2" charset="0"/>
              </a:rPr>
              <a:t> to the </a:t>
            </a:r>
            <a:r>
              <a:rPr lang="it-IT" dirty="0" err="1">
                <a:solidFill>
                  <a:schemeClr val="bg1"/>
                </a:solidFill>
                <a:latin typeface="Avenir Book" panose="02000503020000020003" pitchFamily="2" charset="0"/>
              </a:rPr>
              <a:t>architectures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analyzed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previously</a:t>
            </a:r>
            <a:r>
              <a:rPr lang="it-IT" dirty="0">
                <a:solidFill>
                  <a:schemeClr val="bg1"/>
                </a:solidFill>
                <a:latin typeface="Avenir Book" panose="02000503020000020003" pitchFamily="2" charset="0"/>
              </a:rPr>
              <a:t>.</a:t>
            </a:r>
          </a:p>
          <a:p>
            <a:endParaRPr lang="it-IT" dirty="0">
              <a:solidFill>
                <a:schemeClr val="bg1"/>
              </a:solidFill>
              <a:latin typeface="Avenir Book" panose="02000503020000020003" pitchFamily="2" charset="0"/>
            </a:endParaRPr>
          </a:p>
          <a:p>
            <a:endParaRPr lang="it-IT" dirty="0">
              <a:solidFill>
                <a:schemeClr val="bg1"/>
              </a:solidFill>
              <a:latin typeface="Avenir Book" panose="02000503020000020003" pitchFamily="2" charset="0"/>
            </a:endParaRPr>
          </a:p>
          <a:p>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inserted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Dropblock</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after</a:t>
            </a:r>
            <a:r>
              <a:rPr lang="it-IT" dirty="0">
                <a:solidFill>
                  <a:schemeClr val="bg1"/>
                </a:solidFill>
                <a:latin typeface="Avenir Book" panose="02000503020000020003" pitchFamily="2" charset="0"/>
              </a:rPr>
              <a:t> </a:t>
            </a:r>
            <a:r>
              <a:rPr lang="it-IT" i="1" dirty="0">
                <a:solidFill>
                  <a:schemeClr val="bg1"/>
                </a:solidFill>
                <a:latin typeface="Avenir Book" panose="02000503020000020003" pitchFamily="2" charset="0"/>
              </a:rPr>
              <a:t>MaxPooling2D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since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was</a:t>
            </a:r>
            <a:r>
              <a:rPr lang="it-IT" dirty="0">
                <a:solidFill>
                  <a:schemeClr val="bg1"/>
                </a:solidFill>
                <a:latin typeface="Avenir Book" panose="02000503020000020003" pitchFamily="2" charset="0"/>
              </a:rPr>
              <a:t> the best position in </a:t>
            </a:r>
            <a:r>
              <a:rPr lang="it-IT" dirty="0" err="1">
                <a:solidFill>
                  <a:schemeClr val="bg1"/>
                </a:solidFill>
                <a:latin typeface="Avenir Book" panose="02000503020000020003" pitchFamily="2" charset="0"/>
              </a:rPr>
              <a:t>order</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obtain</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better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result</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model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number</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epochs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equal</a:t>
            </a:r>
            <a:r>
              <a:rPr lang="it-IT" dirty="0">
                <a:solidFill>
                  <a:schemeClr val="bg1"/>
                </a:solidFill>
                <a:latin typeface="Avenir Book" panose="02000503020000020003" pitchFamily="2" charset="0"/>
              </a:rPr>
              <a:t> to 100 so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 more </a:t>
            </a:r>
            <a:r>
              <a:rPr lang="it-IT" dirty="0" err="1">
                <a:solidFill>
                  <a:schemeClr val="bg1"/>
                </a:solidFill>
                <a:latin typeface="Avenir Book" panose="02000503020000020003" pitchFamily="2" charset="0"/>
              </a:rPr>
              <a:t>gradual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decrease</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keep_prob</a:t>
            </a:r>
            <a:r>
              <a:rPr lang="it-IT" dirty="0">
                <a:solidFill>
                  <a:schemeClr val="bg1"/>
                </a:solidFill>
                <a:latin typeface="Avenir Book" panose="02000503020000020003" pitchFamily="2" charset="0"/>
              </a:rPr>
              <a:t>.</a:t>
            </a:r>
            <a:br>
              <a:rPr lang="it-IT" dirty="0"/>
            </a:br>
            <a:endParaRPr lang="it-IT"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2448743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2555508"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CustomNet</a:t>
            </a:r>
            <a:endParaRPr lang="en-GB" dirty="0"/>
          </a:p>
        </p:txBody>
      </p:sp>
      <p:pic>
        <p:nvPicPr>
          <p:cNvPr id="2" name="Immagine 1">
            <a:extLst>
              <a:ext uri="{FF2B5EF4-FFF2-40B4-BE49-F238E27FC236}">
                <a16:creationId xmlns:a16="http://schemas.microsoft.com/office/drawing/2014/main" id="{9B54B638-18A8-4D42-A3AF-7E09A5698DD0}"/>
              </a:ext>
            </a:extLst>
          </p:cNvPr>
          <p:cNvPicPr>
            <a:picLocks noChangeAspect="1"/>
          </p:cNvPicPr>
          <p:nvPr/>
        </p:nvPicPr>
        <p:blipFill>
          <a:blip r:embed="rId2"/>
          <a:stretch>
            <a:fillRect/>
          </a:stretch>
        </p:blipFill>
        <p:spPr>
          <a:xfrm>
            <a:off x="1161322" y="1118937"/>
            <a:ext cx="4277656" cy="5147161"/>
          </a:xfrm>
          <a:prstGeom prst="rect">
            <a:avLst/>
          </a:prstGeom>
        </p:spPr>
      </p:pic>
      <p:pic>
        <p:nvPicPr>
          <p:cNvPr id="4" name="Immagine 3">
            <a:extLst>
              <a:ext uri="{FF2B5EF4-FFF2-40B4-BE49-F238E27FC236}">
                <a16:creationId xmlns:a16="http://schemas.microsoft.com/office/drawing/2014/main" id="{12E82292-C61E-674B-9087-481E7069B275}"/>
              </a:ext>
            </a:extLst>
          </p:cNvPr>
          <p:cNvPicPr>
            <a:picLocks noChangeAspect="1"/>
          </p:cNvPicPr>
          <p:nvPr/>
        </p:nvPicPr>
        <p:blipFill>
          <a:blip r:embed="rId3"/>
          <a:stretch>
            <a:fillRect/>
          </a:stretch>
        </p:blipFill>
        <p:spPr>
          <a:xfrm>
            <a:off x="6753024" y="1821246"/>
            <a:ext cx="4289977" cy="3215507"/>
          </a:xfrm>
          <a:prstGeom prst="rect">
            <a:avLst/>
          </a:prstGeom>
        </p:spPr>
      </p:pic>
    </p:spTree>
    <p:extLst>
      <p:ext uri="{BB962C8B-B14F-4D97-AF65-F5344CB8AC3E}">
        <p14:creationId xmlns:p14="http://schemas.microsoft.com/office/powerpoint/2010/main" val="3275442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E8819D7-D486-B947-B10E-64E31A20B496}"/>
              </a:ext>
            </a:extLst>
          </p:cNvPr>
          <p:cNvSpPr>
            <a:spLocks noGrp="1"/>
          </p:cNvSpPr>
          <p:nvPr>
            <p:ph type="title"/>
          </p:nvPr>
        </p:nvSpPr>
        <p:spPr>
          <a:xfrm>
            <a:off x="679621" y="4843904"/>
            <a:ext cx="3128732" cy="609601"/>
          </a:xfrm>
        </p:spPr>
        <p:txBody>
          <a:bodyPr/>
          <a:lstStyle/>
          <a:p>
            <a:pPr algn="ctr"/>
            <a:r>
              <a:rPr lang="en-GB" b="1" dirty="0"/>
              <a:t>Background</a:t>
            </a:r>
          </a:p>
        </p:txBody>
      </p:sp>
      <p:sp>
        <p:nvSpPr>
          <p:cNvPr id="6" name="Segnaposto testo 5">
            <a:extLst>
              <a:ext uri="{FF2B5EF4-FFF2-40B4-BE49-F238E27FC236}">
                <a16:creationId xmlns:a16="http://schemas.microsoft.com/office/drawing/2014/main" id="{26674701-1FFD-DB43-89AE-18D79D6FA4C6}"/>
              </a:ext>
            </a:extLst>
          </p:cNvPr>
          <p:cNvSpPr>
            <a:spLocks noGrp="1"/>
          </p:cNvSpPr>
          <p:nvPr>
            <p:ph type="body" sz="half" idx="2"/>
          </p:nvPr>
        </p:nvSpPr>
        <p:spPr>
          <a:xfrm>
            <a:off x="5244540" y="4228125"/>
            <a:ext cx="6267839" cy="1841159"/>
          </a:xfrm>
        </p:spPr>
        <p:txBody>
          <a:bodyPr>
            <a:normAutofit fontScale="25000" lnSpcReduction="20000"/>
          </a:bodyPr>
          <a:lstStyle/>
          <a:p>
            <a:r>
              <a:rPr lang="it-IT" sz="5600" dirty="0" err="1">
                <a:latin typeface="Avenir Medium" panose="02000503020000020003" pitchFamily="2" charset="0"/>
              </a:rPr>
              <a:t>Regularization</a:t>
            </a:r>
            <a:r>
              <a:rPr lang="it-IT" sz="5600" dirty="0">
                <a:latin typeface="Avenir Medium" panose="02000503020000020003" pitchFamily="2" charset="0"/>
              </a:rPr>
              <a:t> </a:t>
            </a:r>
            <a:r>
              <a:rPr lang="it-IT" sz="5600" dirty="0" err="1">
                <a:latin typeface="Avenir Medium" panose="02000503020000020003" pitchFamily="2" charset="0"/>
              </a:rPr>
              <a:t>is</a:t>
            </a:r>
            <a:r>
              <a:rPr lang="it-IT" sz="5600" dirty="0">
                <a:latin typeface="Avenir Medium" panose="02000503020000020003" pitchFamily="2" charset="0"/>
              </a:rPr>
              <a:t> the </a:t>
            </a:r>
            <a:r>
              <a:rPr lang="it-IT" sz="5600" dirty="0" err="1">
                <a:latin typeface="Avenir Medium" panose="02000503020000020003" pitchFamily="2" charset="0"/>
              </a:rPr>
              <a:t>technique</a:t>
            </a:r>
            <a:r>
              <a:rPr lang="it-IT" sz="5600" dirty="0">
                <a:latin typeface="Avenir Medium" panose="02000503020000020003" pitchFamily="2" charset="0"/>
              </a:rPr>
              <a:t> </a:t>
            </a:r>
            <a:r>
              <a:rPr lang="it-IT" sz="5600" dirty="0" err="1">
                <a:latin typeface="Avenir Medium" panose="02000503020000020003" pitchFamily="2" charset="0"/>
              </a:rPr>
              <a:t>helpful</a:t>
            </a:r>
            <a:r>
              <a:rPr lang="it-IT" sz="5600" dirty="0">
                <a:latin typeface="Avenir Medium" panose="02000503020000020003" pitchFamily="2" charset="0"/>
              </a:rPr>
              <a:t> in </a:t>
            </a:r>
            <a:r>
              <a:rPr lang="it-IT" sz="5600" dirty="0" err="1">
                <a:latin typeface="Avenir Medium" panose="02000503020000020003" pitchFamily="2" charset="0"/>
              </a:rPr>
              <a:t>avoiding</a:t>
            </a:r>
            <a:r>
              <a:rPr lang="it-IT" sz="5600" dirty="0">
                <a:latin typeface="Avenir Medium" panose="02000503020000020003" pitchFamily="2" charset="0"/>
              </a:rPr>
              <a:t> the </a:t>
            </a:r>
            <a:r>
              <a:rPr lang="it-IT" sz="5600" dirty="0" err="1">
                <a:latin typeface="Avenir Medium" panose="02000503020000020003" pitchFamily="2" charset="0"/>
              </a:rPr>
              <a:t>most</a:t>
            </a:r>
            <a:r>
              <a:rPr lang="it-IT" sz="5600" dirty="0">
                <a:latin typeface="Avenir Medium" panose="02000503020000020003" pitchFamily="2" charset="0"/>
              </a:rPr>
              <a:t> common </a:t>
            </a:r>
            <a:r>
              <a:rPr lang="it-IT" sz="5600" dirty="0" err="1">
                <a:latin typeface="Avenir Medium" panose="02000503020000020003" pitchFamily="2" charset="0"/>
              </a:rPr>
              <a:t>problem</a:t>
            </a:r>
            <a:r>
              <a:rPr lang="it-IT" sz="5600" dirty="0">
                <a:latin typeface="Avenir Medium" panose="02000503020000020003" pitchFamily="2" charset="0"/>
              </a:rPr>
              <a:t> data science </a:t>
            </a:r>
            <a:r>
              <a:rPr lang="it-IT" sz="5600" dirty="0" err="1">
                <a:latin typeface="Avenir Medium" panose="02000503020000020003" pitchFamily="2" charset="0"/>
              </a:rPr>
              <a:t>professionals</a:t>
            </a:r>
            <a:r>
              <a:rPr lang="it-IT" sz="5600" dirty="0">
                <a:latin typeface="Avenir Medium" panose="02000503020000020003" pitchFamily="2" charset="0"/>
              </a:rPr>
              <a:t> face i.e. </a:t>
            </a:r>
            <a:r>
              <a:rPr lang="it-IT" sz="5600" dirty="0" err="1">
                <a:latin typeface="Avenir Medium" panose="02000503020000020003" pitchFamily="2" charset="0"/>
              </a:rPr>
              <a:t>overfitting</a:t>
            </a:r>
            <a:r>
              <a:rPr lang="it-IT" sz="5600" dirty="0">
                <a:latin typeface="Avenir Medium" panose="02000503020000020003" pitchFamily="2" charset="0"/>
              </a:rPr>
              <a:t>. </a:t>
            </a:r>
            <a:r>
              <a:rPr lang="it-IT" sz="5600" dirty="0" err="1">
                <a:latin typeface="Avenir Medium" panose="02000503020000020003" pitchFamily="2" charset="0"/>
              </a:rPr>
              <a:t>There</a:t>
            </a:r>
            <a:r>
              <a:rPr lang="it-IT" sz="5600" dirty="0">
                <a:latin typeface="Avenir Medium" panose="02000503020000020003" pitchFamily="2" charset="0"/>
              </a:rPr>
              <a:t> </a:t>
            </a:r>
            <a:r>
              <a:rPr lang="it-IT" sz="5600" dirty="0" err="1">
                <a:latin typeface="Avenir Medium" panose="02000503020000020003" pitchFamily="2" charset="0"/>
              </a:rPr>
              <a:t>have</a:t>
            </a:r>
            <a:r>
              <a:rPr lang="it-IT" sz="5600" dirty="0">
                <a:latin typeface="Avenir Medium" panose="02000503020000020003" pitchFamily="2" charset="0"/>
              </a:rPr>
              <a:t> </a:t>
            </a:r>
            <a:r>
              <a:rPr lang="it-IT" sz="5600" dirty="0" err="1">
                <a:latin typeface="Avenir Medium" panose="02000503020000020003" pitchFamily="2" charset="0"/>
              </a:rPr>
              <a:t>been</a:t>
            </a:r>
            <a:r>
              <a:rPr lang="it-IT" sz="5600" dirty="0">
                <a:latin typeface="Avenir Medium" panose="02000503020000020003" pitchFamily="2" charset="0"/>
              </a:rPr>
              <a:t> </a:t>
            </a:r>
            <a:r>
              <a:rPr lang="it-IT" sz="5600" dirty="0" err="1">
                <a:latin typeface="Avenir Medium" panose="02000503020000020003" pitchFamily="2" charset="0"/>
              </a:rPr>
              <a:t>several</a:t>
            </a:r>
            <a:r>
              <a:rPr lang="it-IT" sz="5600" dirty="0">
                <a:latin typeface="Avenir Medium" panose="02000503020000020003" pitchFamily="2" charset="0"/>
              </a:rPr>
              <a:t> </a:t>
            </a:r>
            <a:r>
              <a:rPr lang="it-IT" sz="5600" dirty="0" err="1">
                <a:latin typeface="Avenir Medium" panose="02000503020000020003" pitchFamily="2" charset="0"/>
              </a:rPr>
              <a:t>methodologies</a:t>
            </a:r>
            <a:r>
              <a:rPr lang="it-IT" sz="5600" dirty="0">
                <a:latin typeface="Avenir Medium" panose="02000503020000020003" pitchFamily="2" charset="0"/>
              </a:rPr>
              <a:t> put </a:t>
            </a:r>
            <a:r>
              <a:rPr lang="it-IT" sz="5600" dirty="0" err="1">
                <a:latin typeface="Avenir Medium" panose="02000503020000020003" pitchFamily="2" charset="0"/>
              </a:rPr>
              <a:t>forward</a:t>
            </a:r>
            <a:r>
              <a:rPr lang="it-IT" sz="5600" dirty="0">
                <a:latin typeface="Avenir Medium" panose="02000503020000020003" pitchFamily="2" charset="0"/>
              </a:rPr>
              <a:t> for </a:t>
            </a:r>
            <a:r>
              <a:rPr lang="it-IT" sz="5600" dirty="0" err="1">
                <a:latin typeface="Avenir Medium" panose="02000503020000020003" pitchFamily="2" charset="0"/>
              </a:rPr>
              <a:t>regularization</a:t>
            </a:r>
            <a:r>
              <a:rPr lang="it-IT" sz="5600" dirty="0">
                <a:latin typeface="Avenir Medium" panose="02000503020000020003" pitchFamily="2" charset="0"/>
              </a:rPr>
              <a:t> for </a:t>
            </a:r>
            <a:r>
              <a:rPr lang="it-IT" sz="5600" dirty="0" err="1">
                <a:latin typeface="Avenir Medium" panose="02000503020000020003" pitchFamily="2" charset="0"/>
              </a:rPr>
              <a:t>instance</a:t>
            </a:r>
            <a:r>
              <a:rPr lang="it-IT" sz="5600" dirty="0">
                <a:latin typeface="Avenir Medium" panose="02000503020000020003" pitchFamily="2" charset="0"/>
              </a:rPr>
              <a:t> L1 and L2 </a:t>
            </a:r>
            <a:r>
              <a:rPr lang="it-IT" sz="5600" dirty="0" err="1">
                <a:latin typeface="Avenir Medium" panose="02000503020000020003" pitchFamily="2" charset="0"/>
              </a:rPr>
              <a:t>regularization</a:t>
            </a:r>
            <a:r>
              <a:rPr lang="it-IT" sz="5600" dirty="0">
                <a:latin typeface="Avenir Medium" panose="02000503020000020003" pitchFamily="2" charset="0"/>
              </a:rPr>
              <a:t>, </a:t>
            </a:r>
            <a:r>
              <a:rPr lang="it-IT" sz="5600" dirty="0" err="1">
                <a:latin typeface="Avenir Medium" panose="02000503020000020003" pitchFamily="2" charset="0"/>
              </a:rPr>
              <a:t>Dropout</a:t>
            </a:r>
            <a:r>
              <a:rPr lang="it-IT" sz="5600" dirty="0">
                <a:latin typeface="Avenir Medium" panose="02000503020000020003" pitchFamily="2" charset="0"/>
              </a:rPr>
              <a:t>, Data </a:t>
            </a:r>
            <a:r>
              <a:rPr lang="it-IT" sz="5600" dirty="0" err="1">
                <a:latin typeface="Avenir Medium" panose="02000503020000020003" pitchFamily="2" charset="0"/>
              </a:rPr>
              <a:t>augmentation</a:t>
            </a:r>
            <a:r>
              <a:rPr lang="it-IT" sz="5600" dirty="0">
                <a:latin typeface="Avenir Medium" panose="02000503020000020003" pitchFamily="2" charset="0"/>
              </a:rPr>
              <a:t>, </a:t>
            </a:r>
            <a:r>
              <a:rPr lang="it-IT" sz="5600" dirty="0" err="1">
                <a:latin typeface="Avenir Medium" panose="02000503020000020003" pitchFamily="2" charset="0"/>
              </a:rPr>
              <a:t>Early</a:t>
            </a:r>
            <a:r>
              <a:rPr lang="it-IT" sz="5600" dirty="0">
                <a:latin typeface="Avenir Medium" panose="02000503020000020003" pitchFamily="2" charset="0"/>
              </a:rPr>
              <a:t> </a:t>
            </a:r>
            <a:r>
              <a:rPr lang="it-IT" sz="5600" dirty="0" err="1">
                <a:latin typeface="Avenir Medium" panose="02000503020000020003" pitchFamily="2" charset="0"/>
              </a:rPr>
              <a:t>Stopping</a:t>
            </a:r>
            <a:r>
              <a:rPr lang="it-IT" sz="5600" dirty="0">
                <a:latin typeface="Avenir Medium" panose="02000503020000020003" pitchFamily="2" charset="0"/>
              </a:rPr>
              <a:t> and Data </a:t>
            </a:r>
            <a:r>
              <a:rPr lang="it-IT" sz="5600" dirty="0" err="1">
                <a:latin typeface="Avenir Medium" panose="02000503020000020003" pitchFamily="2" charset="0"/>
              </a:rPr>
              <a:t>Augmentation</a:t>
            </a:r>
            <a:r>
              <a:rPr lang="it-IT" sz="5600" dirty="0">
                <a:latin typeface="Avenir Medium" panose="02000503020000020003" pitchFamily="2" charset="0"/>
              </a:rPr>
              <a:t>. </a:t>
            </a:r>
            <a:r>
              <a:rPr lang="it-IT" sz="5600" dirty="0" err="1">
                <a:latin typeface="Avenir Medium" panose="02000503020000020003" pitchFamily="2" charset="0"/>
              </a:rPr>
              <a:t>Regularization</a:t>
            </a:r>
            <a:r>
              <a:rPr lang="it-IT" sz="5600" dirty="0">
                <a:latin typeface="Avenir Medium" panose="02000503020000020003" pitchFamily="2" charset="0"/>
              </a:rPr>
              <a:t> </a:t>
            </a:r>
            <a:r>
              <a:rPr lang="it-IT" sz="5600" dirty="0" err="1">
                <a:latin typeface="Avenir Medium" panose="02000503020000020003" pitchFamily="2" charset="0"/>
              </a:rPr>
              <a:t>is</a:t>
            </a:r>
            <a:r>
              <a:rPr lang="it-IT" sz="5600" dirty="0">
                <a:latin typeface="Avenir Medium" panose="02000503020000020003" pitchFamily="2" charset="0"/>
              </a:rPr>
              <a:t> the </a:t>
            </a:r>
            <a:r>
              <a:rPr lang="it-IT" sz="5600" dirty="0" err="1">
                <a:latin typeface="Avenir Medium" panose="02000503020000020003" pitchFamily="2" charset="0"/>
              </a:rPr>
              <a:t>technique</a:t>
            </a:r>
            <a:r>
              <a:rPr lang="it-IT" sz="5600" dirty="0">
                <a:latin typeface="Avenir Medium" panose="02000503020000020003" pitchFamily="2" charset="0"/>
              </a:rPr>
              <a:t> </a:t>
            </a:r>
            <a:r>
              <a:rPr lang="it-IT" sz="5600" dirty="0" err="1">
                <a:latin typeface="Avenir Medium" panose="02000503020000020003" pitchFamily="2" charset="0"/>
              </a:rPr>
              <a:t>helpful</a:t>
            </a:r>
            <a:r>
              <a:rPr lang="it-IT" sz="5600" dirty="0">
                <a:latin typeface="Avenir Medium" panose="02000503020000020003" pitchFamily="2" charset="0"/>
              </a:rPr>
              <a:t> in </a:t>
            </a:r>
            <a:r>
              <a:rPr lang="it-IT" sz="5600" dirty="0" err="1">
                <a:latin typeface="Avenir Medium" panose="02000503020000020003" pitchFamily="2" charset="0"/>
              </a:rPr>
              <a:t>avoiding</a:t>
            </a:r>
            <a:r>
              <a:rPr lang="it-IT" sz="5600" dirty="0">
                <a:latin typeface="Avenir Medium" panose="02000503020000020003" pitchFamily="2" charset="0"/>
              </a:rPr>
              <a:t> the </a:t>
            </a:r>
            <a:r>
              <a:rPr lang="it-IT" sz="5600" dirty="0" err="1">
                <a:latin typeface="Avenir Medium" panose="02000503020000020003" pitchFamily="2" charset="0"/>
              </a:rPr>
              <a:t>most</a:t>
            </a:r>
            <a:r>
              <a:rPr lang="it-IT" sz="5600" dirty="0">
                <a:latin typeface="Avenir Medium" panose="02000503020000020003" pitchFamily="2" charset="0"/>
              </a:rPr>
              <a:t> common </a:t>
            </a:r>
            <a:r>
              <a:rPr lang="it-IT" sz="5600" dirty="0" err="1">
                <a:latin typeface="Avenir Medium" panose="02000503020000020003" pitchFamily="2" charset="0"/>
              </a:rPr>
              <a:t>problem</a:t>
            </a:r>
            <a:r>
              <a:rPr lang="it-IT" sz="5600" dirty="0">
                <a:latin typeface="Avenir Medium" panose="02000503020000020003" pitchFamily="2" charset="0"/>
              </a:rPr>
              <a:t> data science </a:t>
            </a:r>
            <a:r>
              <a:rPr lang="it-IT" sz="5600" dirty="0" err="1">
                <a:latin typeface="Avenir Medium" panose="02000503020000020003" pitchFamily="2" charset="0"/>
              </a:rPr>
              <a:t>professionals</a:t>
            </a:r>
            <a:r>
              <a:rPr lang="it-IT" sz="5600" dirty="0">
                <a:latin typeface="Avenir Medium" panose="02000503020000020003" pitchFamily="2" charset="0"/>
              </a:rPr>
              <a:t> face i.e. </a:t>
            </a:r>
            <a:r>
              <a:rPr lang="it-IT" sz="5600" dirty="0" err="1">
                <a:latin typeface="Avenir Medium" panose="02000503020000020003" pitchFamily="2" charset="0"/>
              </a:rPr>
              <a:t>overfitting</a:t>
            </a:r>
            <a:r>
              <a:rPr lang="it-IT" sz="5600" dirty="0">
                <a:latin typeface="Avenir Medium" panose="02000503020000020003" pitchFamily="2" charset="0"/>
              </a:rPr>
              <a:t>. </a:t>
            </a:r>
            <a:r>
              <a:rPr lang="it-IT" sz="5600" dirty="0" err="1">
                <a:latin typeface="Avenir Medium" panose="02000503020000020003" pitchFamily="2" charset="0"/>
              </a:rPr>
              <a:t>There</a:t>
            </a:r>
            <a:r>
              <a:rPr lang="it-IT" sz="5600" dirty="0">
                <a:latin typeface="Avenir Medium" panose="02000503020000020003" pitchFamily="2" charset="0"/>
              </a:rPr>
              <a:t> </a:t>
            </a:r>
            <a:r>
              <a:rPr lang="it-IT" sz="5600" dirty="0" err="1">
                <a:latin typeface="Avenir Medium" panose="02000503020000020003" pitchFamily="2" charset="0"/>
              </a:rPr>
              <a:t>have</a:t>
            </a:r>
            <a:r>
              <a:rPr lang="it-IT" sz="5600" dirty="0">
                <a:latin typeface="Avenir Medium" panose="02000503020000020003" pitchFamily="2" charset="0"/>
              </a:rPr>
              <a:t> </a:t>
            </a:r>
            <a:r>
              <a:rPr lang="it-IT" sz="5600" dirty="0" err="1">
                <a:latin typeface="Avenir Medium" panose="02000503020000020003" pitchFamily="2" charset="0"/>
              </a:rPr>
              <a:t>been</a:t>
            </a:r>
            <a:r>
              <a:rPr lang="it-IT" sz="5600" dirty="0">
                <a:latin typeface="Avenir Medium" panose="02000503020000020003" pitchFamily="2" charset="0"/>
              </a:rPr>
              <a:t> </a:t>
            </a:r>
            <a:r>
              <a:rPr lang="it-IT" sz="5600" dirty="0" err="1">
                <a:latin typeface="Avenir Medium" panose="02000503020000020003" pitchFamily="2" charset="0"/>
              </a:rPr>
              <a:t>several</a:t>
            </a:r>
            <a:r>
              <a:rPr lang="it-IT" sz="5600" dirty="0">
                <a:latin typeface="Avenir Medium" panose="02000503020000020003" pitchFamily="2" charset="0"/>
              </a:rPr>
              <a:t> </a:t>
            </a:r>
            <a:r>
              <a:rPr lang="it-IT" sz="5600" dirty="0" err="1">
                <a:latin typeface="Avenir Medium" panose="02000503020000020003" pitchFamily="2" charset="0"/>
              </a:rPr>
              <a:t>methodologies</a:t>
            </a:r>
            <a:r>
              <a:rPr lang="it-IT" sz="5600" dirty="0">
                <a:latin typeface="Avenir Medium" panose="02000503020000020003" pitchFamily="2" charset="0"/>
              </a:rPr>
              <a:t> put </a:t>
            </a:r>
            <a:r>
              <a:rPr lang="it-IT" sz="5600" dirty="0" err="1">
                <a:latin typeface="Avenir Medium" panose="02000503020000020003" pitchFamily="2" charset="0"/>
              </a:rPr>
              <a:t>forward</a:t>
            </a:r>
            <a:r>
              <a:rPr lang="it-IT" sz="5600" dirty="0">
                <a:latin typeface="Avenir Medium" panose="02000503020000020003" pitchFamily="2" charset="0"/>
              </a:rPr>
              <a:t> for </a:t>
            </a:r>
            <a:r>
              <a:rPr lang="it-IT" sz="5600" dirty="0" err="1">
                <a:latin typeface="Avenir Medium" panose="02000503020000020003" pitchFamily="2" charset="0"/>
              </a:rPr>
              <a:t>regularization</a:t>
            </a:r>
            <a:r>
              <a:rPr lang="it-IT" sz="5600" dirty="0">
                <a:latin typeface="Avenir Medium" panose="02000503020000020003" pitchFamily="2" charset="0"/>
              </a:rPr>
              <a:t> for </a:t>
            </a:r>
            <a:r>
              <a:rPr lang="it-IT" sz="5600" dirty="0" err="1">
                <a:latin typeface="Avenir Medium" panose="02000503020000020003" pitchFamily="2" charset="0"/>
              </a:rPr>
              <a:t>instance</a:t>
            </a:r>
            <a:r>
              <a:rPr lang="it-IT" sz="5600" dirty="0">
                <a:latin typeface="Avenir Medium" panose="02000503020000020003" pitchFamily="2" charset="0"/>
              </a:rPr>
              <a:t> L1 and L2 </a:t>
            </a:r>
            <a:r>
              <a:rPr lang="it-IT" sz="5600" dirty="0" err="1">
                <a:latin typeface="Avenir Medium" panose="02000503020000020003" pitchFamily="2" charset="0"/>
              </a:rPr>
              <a:t>regularization</a:t>
            </a:r>
            <a:r>
              <a:rPr lang="it-IT" sz="5600" dirty="0">
                <a:latin typeface="Avenir Medium" panose="02000503020000020003" pitchFamily="2" charset="0"/>
              </a:rPr>
              <a:t>, </a:t>
            </a:r>
            <a:r>
              <a:rPr lang="it-IT" sz="5600" dirty="0" err="1">
                <a:latin typeface="Avenir Medium" panose="02000503020000020003" pitchFamily="2" charset="0"/>
              </a:rPr>
              <a:t>Dropout</a:t>
            </a:r>
            <a:r>
              <a:rPr lang="it-IT" sz="5600" dirty="0">
                <a:latin typeface="Avenir Medium" panose="02000503020000020003" pitchFamily="2" charset="0"/>
              </a:rPr>
              <a:t>, Data </a:t>
            </a:r>
            <a:r>
              <a:rPr lang="it-IT" sz="5600" dirty="0" err="1">
                <a:latin typeface="Avenir Medium" panose="02000503020000020003" pitchFamily="2" charset="0"/>
              </a:rPr>
              <a:t>augmentation</a:t>
            </a:r>
            <a:r>
              <a:rPr lang="it-IT" sz="5600" dirty="0">
                <a:latin typeface="Avenir Medium" panose="02000503020000020003" pitchFamily="2" charset="0"/>
              </a:rPr>
              <a:t>, </a:t>
            </a:r>
            <a:r>
              <a:rPr lang="it-IT" sz="5600" dirty="0" err="1">
                <a:latin typeface="Avenir Medium" panose="02000503020000020003" pitchFamily="2" charset="0"/>
              </a:rPr>
              <a:t>Early</a:t>
            </a:r>
            <a:r>
              <a:rPr lang="it-IT" sz="5600" dirty="0">
                <a:latin typeface="Avenir Medium" panose="02000503020000020003" pitchFamily="2" charset="0"/>
              </a:rPr>
              <a:t> </a:t>
            </a:r>
            <a:r>
              <a:rPr lang="it-IT" sz="5600" dirty="0" err="1">
                <a:latin typeface="Avenir Medium" panose="02000503020000020003" pitchFamily="2" charset="0"/>
              </a:rPr>
              <a:t>Stopping</a:t>
            </a:r>
            <a:r>
              <a:rPr lang="it-IT" sz="5600" dirty="0">
                <a:latin typeface="Avenir Medium" panose="02000503020000020003" pitchFamily="2" charset="0"/>
              </a:rPr>
              <a:t> and Data </a:t>
            </a:r>
            <a:r>
              <a:rPr lang="it-IT" sz="5600" dirty="0" err="1">
                <a:latin typeface="Avenir Medium" panose="02000503020000020003" pitchFamily="2" charset="0"/>
              </a:rPr>
              <a:t>Augmentation</a:t>
            </a:r>
            <a:r>
              <a:rPr lang="it-IT" sz="5600" dirty="0">
                <a:latin typeface="Avenir Medium" panose="02000503020000020003" pitchFamily="2" charset="0"/>
              </a:rPr>
              <a:t>. </a:t>
            </a:r>
            <a:r>
              <a:rPr lang="it-IT" sz="5600" dirty="0" err="1">
                <a:latin typeface="Avenir Medium" panose="02000503020000020003" pitchFamily="2" charset="0"/>
              </a:rPr>
              <a:t>DropBlock</a:t>
            </a:r>
            <a:r>
              <a:rPr lang="it-IT" sz="5600" dirty="0">
                <a:latin typeface="Avenir Medium" panose="02000503020000020003" pitchFamily="2" charset="0"/>
              </a:rPr>
              <a:t> </a:t>
            </a:r>
            <a:r>
              <a:rPr lang="it-IT" sz="5600" dirty="0" err="1">
                <a:latin typeface="Avenir Medium" panose="02000503020000020003" pitchFamily="2" charset="0"/>
              </a:rPr>
              <a:t>results</a:t>
            </a:r>
            <a:r>
              <a:rPr lang="it-IT" sz="5600" dirty="0">
                <a:latin typeface="Avenir Medium" panose="02000503020000020003" pitchFamily="2" charset="0"/>
              </a:rPr>
              <a:t> to be a </a:t>
            </a:r>
            <a:r>
              <a:rPr lang="it-IT" sz="5600" dirty="0" err="1">
                <a:latin typeface="Avenir Medium" panose="02000503020000020003" pitchFamily="2" charset="0"/>
              </a:rPr>
              <a:t>possible</a:t>
            </a:r>
            <a:r>
              <a:rPr lang="it-IT" sz="5600" dirty="0">
                <a:latin typeface="Avenir Medium" panose="02000503020000020003" pitchFamily="2" charset="0"/>
              </a:rPr>
              <a:t> alternative and </a:t>
            </a:r>
            <a:r>
              <a:rPr lang="it-IT" sz="5600" dirty="0" err="1">
                <a:latin typeface="Avenir Medium" panose="02000503020000020003" pitchFamily="2" charset="0"/>
              </a:rPr>
              <a:t>we</a:t>
            </a:r>
            <a:r>
              <a:rPr lang="it-IT" sz="5600" dirty="0">
                <a:latin typeface="Avenir Medium" panose="02000503020000020003" pitchFamily="2" charset="0"/>
              </a:rPr>
              <a:t> </a:t>
            </a:r>
            <a:r>
              <a:rPr lang="it-IT" sz="5600" dirty="0" err="1">
                <a:latin typeface="Avenir Medium" panose="02000503020000020003" pitchFamily="2" charset="0"/>
              </a:rPr>
              <a:t>wanted</a:t>
            </a:r>
            <a:r>
              <a:rPr lang="it-IT" sz="5600" dirty="0">
                <a:latin typeface="Avenir Medium" panose="02000503020000020003" pitchFamily="2" charset="0"/>
              </a:rPr>
              <a:t> </a:t>
            </a:r>
            <a:r>
              <a:rPr lang="it-IT" sz="5600" dirty="0" err="1">
                <a:latin typeface="Avenir Medium" panose="02000503020000020003" pitchFamily="2" charset="0"/>
              </a:rPr>
              <a:t>analyze</a:t>
            </a:r>
            <a:r>
              <a:rPr lang="it-IT" sz="5600" dirty="0">
                <a:latin typeface="Avenir Medium" panose="02000503020000020003" pitchFamily="2" charset="0"/>
              </a:rPr>
              <a:t> </a:t>
            </a:r>
            <a:r>
              <a:rPr lang="it-IT" sz="5600" dirty="0" err="1">
                <a:latin typeface="Avenir Medium" panose="02000503020000020003" pitchFamily="2" charset="0"/>
              </a:rPr>
              <a:t>it</a:t>
            </a:r>
            <a:r>
              <a:rPr lang="it-IT" sz="5600" dirty="0">
                <a:latin typeface="Avenir Medium" panose="02000503020000020003" pitchFamily="2" charset="0"/>
              </a:rPr>
              <a:t>.</a:t>
            </a:r>
          </a:p>
          <a:p>
            <a:endParaRPr lang="en-GB" dirty="0"/>
          </a:p>
        </p:txBody>
      </p:sp>
      <p:pic>
        <p:nvPicPr>
          <p:cNvPr id="18" name="Segnaposto immagine 17">
            <a:extLst>
              <a:ext uri="{FF2B5EF4-FFF2-40B4-BE49-F238E27FC236}">
                <a16:creationId xmlns:a16="http://schemas.microsoft.com/office/drawing/2014/main" id="{F816A661-C9B1-DC47-AA79-05A1B9BB659C}"/>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t="15941" b="15941"/>
          <a:stretch>
            <a:fillRect/>
          </a:stretch>
        </p:blipFill>
        <p:spPr>
          <a:xfrm>
            <a:off x="0" y="0"/>
            <a:ext cx="12191985" cy="3970751"/>
          </a:xfrm>
        </p:spPr>
      </p:pic>
      <p:sp>
        <p:nvSpPr>
          <p:cNvPr id="5" name="Rettangolo 4">
            <a:extLst>
              <a:ext uri="{FF2B5EF4-FFF2-40B4-BE49-F238E27FC236}">
                <a16:creationId xmlns:a16="http://schemas.microsoft.com/office/drawing/2014/main" id="{650BCADF-2FB8-8840-91F3-A1938A798AF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Tree>
    <p:extLst>
      <p:ext uri="{BB962C8B-B14F-4D97-AF65-F5344CB8AC3E}">
        <p14:creationId xmlns:p14="http://schemas.microsoft.com/office/powerpoint/2010/main" val="3680075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044971"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CustomNet</a:t>
            </a:r>
            <a:r>
              <a:rPr lang="en-GB" sz="3600" b="1" dirty="0">
                <a:solidFill>
                  <a:schemeClr val="bg1">
                    <a:lumMod val="85000"/>
                  </a:schemeClr>
                </a:solidFill>
                <a:latin typeface="Avenir Book" panose="02000503020000020003" pitchFamily="2" charset="0"/>
              </a:rPr>
              <a:t>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1523988"/>
            <a:ext cx="11223060" cy="369332"/>
          </a:xfrm>
          <a:prstGeom prst="rect">
            <a:avLst/>
          </a:prstGeom>
          <a:noFill/>
        </p:spPr>
        <p:txBody>
          <a:bodyPr wrap="square" rtlCol="0">
            <a:spAutoFit/>
          </a:bodyPr>
          <a:lstStyle/>
          <a:p>
            <a:r>
              <a:rPr lang="it-IT" dirty="0">
                <a:solidFill>
                  <a:schemeClr val="bg1"/>
                </a:solidFill>
                <a:latin typeface="Avenir Book" panose="02000503020000020003" pitchFamily="2" charset="0"/>
              </a:rPr>
              <a:t>In the </a:t>
            </a:r>
            <a:r>
              <a:rPr lang="it-IT" dirty="0" err="1">
                <a:solidFill>
                  <a:schemeClr val="bg1"/>
                </a:solidFill>
                <a:latin typeface="Avenir Book" panose="02000503020000020003" pitchFamily="2" charset="0"/>
              </a:rPr>
              <a:t>following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table</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graphs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can </a:t>
            </a:r>
            <a:r>
              <a:rPr lang="it-IT" dirty="0" err="1">
                <a:solidFill>
                  <a:schemeClr val="bg1"/>
                </a:solidFill>
                <a:latin typeface="Avenir Book" panose="02000503020000020003" pitchFamily="2" charset="0"/>
              </a:rPr>
              <a:t>see</a:t>
            </a:r>
            <a:r>
              <a:rPr lang="it-IT" dirty="0">
                <a:solidFill>
                  <a:schemeClr val="bg1"/>
                </a:solidFill>
                <a:latin typeface="Avenir Book" panose="02000503020000020003" pitchFamily="2" charset="0"/>
              </a:rPr>
              <a:t> the performances.</a:t>
            </a:r>
          </a:p>
        </p:txBody>
      </p:sp>
      <p:pic>
        <p:nvPicPr>
          <p:cNvPr id="6" name="Immagine 5">
            <a:extLst>
              <a:ext uri="{FF2B5EF4-FFF2-40B4-BE49-F238E27FC236}">
                <a16:creationId xmlns:a16="http://schemas.microsoft.com/office/drawing/2014/main" id="{DAED0098-6F3C-0C4C-B534-DB4C142EE7F2}"/>
              </a:ext>
            </a:extLst>
          </p:cNvPr>
          <p:cNvPicPr>
            <a:picLocks noChangeAspect="1"/>
          </p:cNvPicPr>
          <p:nvPr/>
        </p:nvPicPr>
        <p:blipFill>
          <a:blip r:embed="rId2"/>
          <a:stretch>
            <a:fillRect/>
          </a:stretch>
        </p:blipFill>
        <p:spPr>
          <a:xfrm>
            <a:off x="5572476" y="2185415"/>
            <a:ext cx="5905063" cy="3757163"/>
          </a:xfrm>
          <a:prstGeom prst="rect">
            <a:avLst/>
          </a:prstGeom>
        </p:spPr>
      </p:pic>
      <p:sp>
        <p:nvSpPr>
          <p:cNvPr id="7" name="CasellaDiTesto 6">
            <a:extLst>
              <a:ext uri="{FF2B5EF4-FFF2-40B4-BE49-F238E27FC236}">
                <a16:creationId xmlns:a16="http://schemas.microsoft.com/office/drawing/2014/main" id="{40CBA9D5-486B-3349-8986-C231086E07EA}"/>
              </a:ext>
            </a:extLst>
          </p:cNvPr>
          <p:cNvSpPr txBox="1"/>
          <p:nvPr/>
        </p:nvSpPr>
        <p:spPr>
          <a:xfrm>
            <a:off x="7400340" y="6018881"/>
            <a:ext cx="2249334" cy="307777"/>
          </a:xfrm>
          <a:prstGeom prst="rect">
            <a:avLst/>
          </a:prstGeom>
          <a:noFill/>
        </p:spPr>
        <p:txBody>
          <a:bodyPr wrap="none" rtlCol="0">
            <a:spAutoFit/>
          </a:bodyPr>
          <a:lstStyle/>
          <a:p>
            <a:r>
              <a:rPr lang="en-GB" sz="1400" dirty="0" err="1">
                <a:solidFill>
                  <a:schemeClr val="bg1"/>
                </a:solidFill>
                <a:latin typeface="Avenir Book" panose="02000503020000020003" pitchFamily="2" charset="0"/>
              </a:rPr>
              <a:t>CustomNet</a:t>
            </a:r>
            <a:r>
              <a:rPr lang="en-GB" sz="1400" dirty="0">
                <a:solidFill>
                  <a:schemeClr val="bg1"/>
                </a:solidFill>
                <a:latin typeface="Avenir Book" panose="02000503020000020003" pitchFamily="2" charset="0"/>
              </a:rPr>
              <a:t> performances</a:t>
            </a:r>
          </a:p>
        </p:txBody>
      </p:sp>
      <p:sp>
        <p:nvSpPr>
          <p:cNvPr id="9" name="CasellaDiTesto 8">
            <a:extLst>
              <a:ext uri="{FF2B5EF4-FFF2-40B4-BE49-F238E27FC236}">
                <a16:creationId xmlns:a16="http://schemas.microsoft.com/office/drawing/2014/main" id="{78F1A2C0-FF8C-574B-A688-5F9CA603B1D7}"/>
              </a:ext>
            </a:extLst>
          </p:cNvPr>
          <p:cNvSpPr txBox="1"/>
          <p:nvPr/>
        </p:nvSpPr>
        <p:spPr>
          <a:xfrm>
            <a:off x="1386786" y="5604366"/>
            <a:ext cx="1843774" cy="307777"/>
          </a:xfrm>
          <a:prstGeom prst="rect">
            <a:avLst/>
          </a:prstGeom>
          <a:noFill/>
        </p:spPr>
        <p:txBody>
          <a:bodyPr wrap="none" rtlCol="0">
            <a:spAutoFit/>
          </a:bodyPr>
          <a:lstStyle/>
          <a:p>
            <a:r>
              <a:rPr lang="en-GB" sz="1400" dirty="0" err="1">
                <a:solidFill>
                  <a:schemeClr val="bg1"/>
                </a:solidFill>
                <a:latin typeface="Avenir Book" panose="02000503020000020003" pitchFamily="2" charset="0"/>
              </a:rPr>
              <a:t>CustomNet</a:t>
            </a:r>
            <a:r>
              <a:rPr lang="en-GB" sz="1400" dirty="0">
                <a:solidFill>
                  <a:schemeClr val="bg1"/>
                </a:solidFill>
                <a:latin typeface="Avenir Book" panose="02000503020000020003" pitchFamily="2" charset="0"/>
              </a:rPr>
              <a:t> accuracy</a:t>
            </a:r>
          </a:p>
        </p:txBody>
      </p:sp>
      <p:pic>
        <p:nvPicPr>
          <p:cNvPr id="5" name="Immagine 4" descr="Immagine che contiene tavolo&#10;&#10;Descrizione generata automaticamente">
            <a:extLst>
              <a:ext uri="{FF2B5EF4-FFF2-40B4-BE49-F238E27FC236}">
                <a16:creationId xmlns:a16="http://schemas.microsoft.com/office/drawing/2014/main" id="{73FD38A1-0C74-FF47-B996-726ED0830F9B}"/>
              </a:ext>
            </a:extLst>
          </p:cNvPr>
          <p:cNvPicPr>
            <a:picLocks noChangeAspect="1"/>
          </p:cNvPicPr>
          <p:nvPr/>
        </p:nvPicPr>
        <p:blipFill>
          <a:blip r:embed="rId3"/>
          <a:stretch>
            <a:fillRect/>
          </a:stretch>
        </p:blipFill>
        <p:spPr>
          <a:xfrm>
            <a:off x="386297" y="2334068"/>
            <a:ext cx="3883891" cy="3174557"/>
          </a:xfrm>
          <a:prstGeom prst="rect">
            <a:avLst/>
          </a:prstGeom>
        </p:spPr>
      </p:pic>
    </p:spTree>
    <p:extLst>
      <p:ext uri="{BB962C8B-B14F-4D97-AF65-F5344CB8AC3E}">
        <p14:creationId xmlns:p14="http://schemas.microsoft.com/office/powerpoint/2010/main" val="1970751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3833101"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Results on MNIST</a:t>
            </a:r>
            <a:endParaRPr lang="en-GB" dirty="0"/>
          </a:p>
        </p:txBody>
      </p:sp>
      <p:pic>
        <p:nvPicPr>
          <p:cNvPr id="11" name="Immagine 10">
            <a:extLst>
              <a:ext uri="{FF2B5EF4-FFF2-40B4-BE49-F238E27FC236}">
                <a16:creationId xmlns:a16="http://schemas.microsoft.com/office/drawing/2014/main" id="{D6386C1A-10C8-164D-AB68-BCF286A1595E}"/>
              </a:ext>
            </a:extLst>
          </p:cNvPr>
          <p:cNvPicPr>
            <a:picLocks noChangeAspect="1"/>
          </p:cNvPicPr>
          <p:nvPr/>
        </p:nvPicPr>
        <p:blipFill>
          <a:blip r:embed="rId2"/>
          <a:stretch>
            <a:fillRect/>
          </a:stretch>
        </p:blipFill>
        <p:spPr>
          <a:xfrm>
            <a:off x="6400802" y="1630906"/>
            <a:ext cx="5343804" cy="3596185"/>
          </a:xfrm>
          <a:prstGeom prst="rect">
            <a:avLst/>
          </a:prstGeom>
        </p:spPr>
      </p:pic>
      <p:pic>
        <p:nvPicPr>
          <p:cNvPr id="13" name="Immagine 12">
            <a:extLst>
              <a:ext uri="{FF2B5EF4-FFF2-40B4-BE49-F238E27FC236}">
                <a16:creationId xmlns:a16="http://schemas.microsoft.com/office/drawing/2014/main" id="{4FB604CD-51D3-A64B-8336-BD6F18DC8647}"/>
              </a:ext>
            </a:extLst>
          </p:cNvPr>
          <p:cNvPicPr>
            <a:picLocks noChangeAspect="1"/>
          </p:cNvPicPr>
          <p:nvPr/>
        </p:nvPicPr>
        <p:blipFill rotWithShape="1">
          <a:blip r:embed="rId3"/>
          <a:srcRect l="2521" r="3150"/>
          <a:stretch/>
        </p:blipFill>
        <p:spPr>
          <a:xfrm>
            <a:off x="340658" y="1630906"/>
            <a:ext cx="5450541" cy="3596185"/>
          </a:xfrm>
          <a:prstGeom prst="rect">
            <a:avLst/>
          </a:prstGeom>
        </p:spPr>
      </p:pic>
      <p:sp>
        <p:nvSpPr>
          <p:cNvPr id="14" name="CasellaDiTesto 13">
            <a:extLst>
              <a:ext uri="{FF2B5EF4-FFF2-40B4-BE49-F238E27FC236}">
                <a16:creationId xmlns:a16="http://schemas.microsoft.com/office/drawing/2014/main" id="{C018159E-649F-0F4D-938D-E0E457E46E6F}"/>
              </a:ext>
            </a:extLst>
          </p:cNvPr>
          <p:cNvSpPr txBox="1"/>
          <p:nvPr/>
        </p:nvSpPr>
        <p:spPr>
          <a:xfrm>
            <a:off x="2304043" y="5407542"/>
            <a:ext cx="1560042" cy="369332"/>
          </a:xfrm>
          <a:prstGeom prst="rect">
            <a:avLst/>
          </a:prstGeom>
          <a:noFill/>
        </p:spPr>
        <p:txBody>
          <a:bodyPr wrap="none" rtlCol="0">
            <a:spAutoFit/>
          </a:bodyPr>
          <a:lstStyle/>
          <a:p>
            <a:r>
              <a:rPr lang="en-GB" dirty="0">
                <a:solidFill>
                  <a:schemeClr val="bg1"/>
                </a:solidFill>
                <a:latin typeface="Avenir Book" panose="02000503020000020003" pitchFamily="2" charset="0"/>
              </a:rPr>
              <a:t>(a) </a:t>
            </a:r>
            <a:r>
              <a:rPr lang="en-GB" dirty="0" err="1">
                <a:solidFill>
                  <a:schemeClr val="bg1"/>
                </a:solidFill>
                <a:latin typeface="Avenir Book" panose="02000503020000020003" pitchFamily="2" charset="0"/>
              </a:rPr>
              <a:t>DenseNet</a:t>
            </a:r>
            <a:endParaRPr lang="en-GB" dirty="0">
              <a:solidFill>
                <a:schemeClr val="bg1"/>
              </a:solidFill>
              <a:latin typeface="Avenir Book" panose="02000503020000020003" pitchFamily="2" charset="0"/>
            </a:endParaRPr>
          </a:p>
        </p:txBody>
      </p:sp>
      <p:sp>
        <p:nvSpPr>
          <p:cNvPr id="16" name="CasellaDiTesto 15">
            <a:extLst>
              <a:ext uri="{FF2B5EF4-FFF2-40B4-BE49-F238E27FC236}">
                <a16:creationId xmlns:a16="http://schemas.microsoft.com/office/drawing/2014/main" id="{72E29692-812E-C14B-9F77-FBEEA2D02B2E}"/>
              </a:ext>
            </a:extLst>
          </p:cNvPr>
          <p:cNvSpPr txBox="1"/>
          <p:nvPr/>
        </p:nvSpPr>
        <p:spPr>
          <a:xfrm>
            <a:off x="8514469" y="5407542"/>
            <a:ext cx="1621341" cy="369332"/>
          </a:xfrm>
          <a:prstGeom prst="rect">
            <a:avLst/>
          </a:prstGeom>
          <a:noFill/>
        </p:spPr>
        <p:txBody>
          <a:bodyPr wrap="none" rtlCol="0">
            <a:spAutoFit/>
          </a:bodyPr>
          <a:lstStyle/>
          <a:p>
            <a:r>
              <a:rPr lang="en-GB" dirty="0">
                <a:solidFill>
                  <a:schemeClr val="bg1"/>
                </a:solidFill>
              </a:rPr>
              <a:t>(b) ResNet-50</a:t>
            </a:r>
          </a:p>
        </p:txBody>
      </p:sp>
    </p:spTree>
    <p:extLst>
      <p:ext uri="{BB962C8B-B14F-4D97-AF65-F5344CB8AC3E}">
        <p14:creationId xmlns:p14="http://schemas.microsoft.com/office/powerpoint/2010/main" val="2710106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3833101"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Results on MNIST</a:t>
            </a:r>
            <a:endParaRPr lang="en-GB" dirty="0"/>
          </a:p>
        </p:txBody>
      </p:sp>
      <p:sp>
        <p:nvSpPr>
          <p:cNvPr id="16" name="CasellaDiTesto 15">
            <a:extLst>
              <a:ext uri="{FF2B5EF4-FFF2-40B4-BE49-F238E27FC236}">
                <a16:creationId xmlns:a16="http://schemas.microsoft.com/office/drawing/2014/main" id="{72E29692-812E-C14B-9F77-FBEEA2D02B2E}"/>
              </a:ext>
            </a:extLst>
          </p:cNvPr>
          <p:cNvSpPr txBox="1"/>
          <p:nvPr/>
        </p:nvSpPr>
        <p:spPr>
          <a:xfrm>
            <a:off x="5246247" y="5407542"/>
            <a:ext cx="1699504" cy="369332"/>
          </a:xfrm>
          <a:prstGeom prst="rect">
            <a:avLst/>
          </a:prstGeom>
          <a:noFill/>
        </p:spPr>
        <p:txBody>
          <a:bodyPr wrap="none" rtlCol="0">
            <a:spAutoFit/>
          </a:bodyPr>
          <a:lstStyle/>
          <a:p>
            <a:r>
              <a:rPr lang="en-GB" dirty="0">
                <a:solidFill>
                  <a:schemeClr val="bg1"/>
                </a:solidFill>
              </a:rPr>
              <a:t>(c) </a:t>
            </a:r>
            <a:r>
              <a:rPr lang="en-GB" dirty="0" err="1">
                <a:solidFill>
                  <a:schemeClr val="bg1"/>
                </a:solidFill>
              </a:rPr>
              <a:t>CustomNet</a:t>
            </a:r>
            <a:endParaRPr lang="en-GB" dirty="0">
              <a:solidFill>
                <a:schemeClr val="bg1"/>
              </a:solidFill>
            </a:endParaRPr>
          </a:p>
        </p:txBody>
      </p:sp>
      <p:pic>
        <p:nvPicPr>
          <p:cNvPr id="3" name="Immagine 2">
            <a:extLst>
              <a:ext uri="{FF2B5EF4-FFF2-40B4-BE49-F238E27FC236}">
                <a16:creationId xmlns:a16="http://schemas.microsoft.com/office/drawing/2014/main" id="{44B4C6CD-24D9-F94E-8301-4CE3C89C50A7}"/>
              </a:ext>
            </a:extLst>
          </p:cNvPr>
          <p:cNvPicPr>
            <a:picLocks noChangeAspect="1"/>
          </p:cNvPicPr>
          <p:nvPr/>
        </p:nvPicPr>
        <p:blipFill>
          <a:blip r:embed="rId2"/>
          <a:stretch>
            <a:fillRect/>
          </a:stretch>
        </p:blipFill>
        <p:spPr>
          <a:xfrm>
            <a:off x="3369762" y="1714500"/>
            <a:ext cx="5452473" cy="3429000"/>
          </a:xfrm>
          <a:prstGeom prst="rect">
            <a:avLst/>
          </a:prstGeom>
        </p:spPr>
      </p:pic>
    </p:spTree>
    <p:extLst>
      <p:ext uri="{BB962C8B-B14F-4D97-AF65-F5344CB8AC3E}">
        <p14:creationId xmlns:p14="http://schemas.microsoft.com/office/powerpoint/2010/main" val="395689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7686720"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RetinaNet</a:t>
            </a:r>
            <a:r>
              <a:rPr lang="en-GB" sz="3600" b="1" dirty="0">
                <a:solidFill>
                  <a:schemeClr val="bg1">
                    <a:lumMod val="85000"/>
                  </a:schemeClr>
                </a:solidFill>
                <a:latin typeface="Avenir Book" panose="02000503020000020003" pitchFamily="2" charset="0"/>
              </a:rPr>
              <a:t> on ResNet-50 Experiment</a:t>
            </a:r>
            <a:endParaRPr lang="en-GB" dirty="0"/>
          </a:p>
        </p:txBody>
      </p:sp>
      <p:sp>
        <p:nvSpPr>
          <p:cNvPr id="2" name="CasellaDiTesto 1">
            <a:extLst>
              <a:ext uri="{FF2B5EF4-FFF2-40B4-BE49-F238E27FC236}">
                <a16:creationId xmlns:a16="http://schemas.microsoft.com/office/drawing/2014/main" id="{57C67D0D-6B35-884D-98AB-E8387B70E616}"/>
              </a:ext>
            </a:extLst>
          </p:cNvPr>
          <p:cNvSpPr txBox="1"/>
          <p:nvPr/>
        </p:nvSpPr>
        <p:spPr>
          <a:xfrm>
            <a:off x="578224" y="2274838"/>
            <a:ext cx="11035552" cy="2308324"/>
          </a:xfrm>
          <a:prstGeom prst="rect">
            <a:avLst/>
          </a:prstGeom>
          <a:noFill/>
        </p:spPr>
        <p:txBody>
          <a:bodyPr wrap="square" rtlCol="0">
            <a:spAutoFit/>
          </a:bodyPr>
          <a:lstStyle/>
          <a:p>
            <a:r>
              <a:rPr lang="en-GB" dirty="0">
                <a:solidFill>
                  <a:schemeClr val="bg1"/>
                </a:solidFill>
                <a:latin typeface="Avenir Book" panose="02000503020000020003" pitchFamily="2" charset="0"/>
              </a:rPr>
              <a:t>Object detection is a computer vision technique that allows us to identify and locate objects in an image or video. With this kind of identification and localization, object detection can be used to count objects in a scene and determine and track their precise locations, all while accurately </a:t>
            </a:r>
            <a:r>
              <a:rPr lang="en-GB" dirty="0" err="1">
                <a:solidFill>
                  <a:schemeClr val="bg1"/>
                </a:solidFill>
                <a:latin typeface="Avenir Book" panose="02000503020000020003" pitchFamily="2" charset="0"/>
              </a:rPr>
              <a:t>labeling</a:t>
            </a:r>
            <a:r>
              <a:rPr lang="en-GB" dirty="0">
                <a:solidFill>
                  <a:schemeClr val="bg1"/>
                </a:solidFill>
                <a:latin typeface="Avenir Book" panose="02000503020000020003" pitchFamily="2" charset="0"/>
              </a:rPr>
              <a:t> them.</a:t>
            </a:r>
          </a:p>
          <a:p>
            <a:endParaRPr lang="en-GB" dirty="0">
              <a:solidFill>
                <a:schemeClr val="bg1"/>
              </a:solidFill>
              <a:latin typeface="Avenir Book" panose="02000503020000020003" pitchFamily="2" charset="0"/>
            </a:endParaRPr>
          </a:p>
          <a:p>
            <a:endParaRPr lang="en-GB" dirty="0">
              <a:solidFill>
                <a:schemeClr val="bg1"/>
              </a:solidFill>
              <a:latin typeface="Avenir Book" panose="02000503020000020003" pitchFamily="2" charset="0"/>
            </a:endParaRPr>
          </a:p>
          <a:p>
            <a:r>
              <a:rPr lang="en-GB" dirty="0">
                <a:solidFill>
                  <a:schemeClr val="bg1"/>
                </a:solidFill>
                <a:latin typeface="Avenir Book" panose="02000503020000020003" pitchFamily="2" charset="0"/>
              </a:rPr>
              <a:t>In order to implement and evaluate DropBlock performance also in this computer vision technique, we have used </a:t>
            </a:r>
            <a:r>
              <a:rPr lang="en-GB" i="1" dirty="0" err="1">
                <a:solidFill>
                  <a:schemeClr val="bg1"/>
                </a:solidFill>
                <a:latin typeface="Avenir Book" panose="02000503020000020003" pitchFamily="2" charset="0"/>
              </a:rPr>
              <a:t>RetinaNet</a:t>
            </a:r>
            <a:r>
              <a:rPr lang="en-GB" dirty="0">
                <a:solidFill>
                  <a:schemeClr val="bg1"/>
                </a:solidFill>
                <a:latin typeface="Avenir Book" panose="02000503020000020003" pitchFamily="2" charset="0"/>
              </a:rPr>
              <a:t> based on ResNet-50 and we have inserted inside ResNet-50 FPN the DropBlock method.</a:t>
            </a:r>
          </a:p>
        </p:txBody>
      </p:sp>
    </p:spTree>
    <p:extLst>
      <p:ext uri="{BB962C8B-B14F-4D97-AF65-F5344CB8AC3E}">
        <p14:creationId xmlns:p14="http://schemas.microsoft.com/office/powerpoint/2010/main" val="924200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464958"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Object Detection Dataset</a:t>
            </a:r>
            <a:endParaRPr lang="en-GB" dirty="0"/>
          </a:p>
        </p:txBody>
      </p:sp>
      <p:sp>
        <p:nvSpPr>
          <p:cNvPr id="2" name="CasellaDiTesto 1">
            <a:extLst>
              <a:ext uri="{FF2B5EF4-FFF2-40B4-BE49-F238E27FC236}">
                <a16:creationId xmlns:a16="http://schemas.microsoft.com/office/drawing/2014/main" id="{57C67D0D-6B35-884D-98AB-E8387B70E616}"/>
              </a:ext>
            </a:extLst>
          </p:cNvPr>
          <p:cNvSpPr txBox="1"/>
          <p:nvPr/>
        </p:nvSpPr>
        <p:spPr>
          <a:xfrm>
            <a:off x="6095999" y="1441979"/>
            <a:ext cx="5517775" cy="4247317"/>
          </a:xfrm>
          <a:prstGeom prst="rect">
            <a:avLst/>
          </a:prstGeom>
          <a:noFill/>
        </p:spPr>
        <p:txBody>
          <a:bodyPr wrap="square" rtlCol="0">
            <a:spAutoFit/>
          </a:bodyPr>
          <a:lstStyle/>
          <a:p>
            <a:r>
              <a:rPr lang="it-IT" dirty="0">
                <a:solidFill>
                  <a:schemeClr val="bg1"/>
                </a:solidFill>
                <a:latin typeface="Avenir Book" panose="02000503020000020003" pitchFamily="2" charset="0"/>
              </a:rPr>
              <a:t>COCO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large-scale </a:t>
            </a:r>
            <a:r>
              <a:rPr lang="it-IT" dirty="0" err="1">
                <a:solidFill>
                  <a:schemeClr val="bg1"/>
                </a:solidFill>
                <a:latin typeface="Avenir Book" panose="02000503020000020003" pitchFamily="2" charset="0"/>
              </a:rPr>
              <a:t>object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detection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segmentation</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captioning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dataset</a:t>
            </a:r>
            <a:r>
              <a:rPr lang="it-IT" dirty="0">
                <a:solidFill>
                  <a:schemeClr val="bg1"/>
                </a:solidFill>
                <a:latin typeface="Avenir Book" panose="02000503020000020003" pitchFamily="2" charset="0"/>
              </a:rPr>
              <a:t>. COCO </a:t>
            </a:r>
            <a:r>
              <a:rPr lang="it-IT" dirty="0" err="1">
                <a:solidFill>
                  <a:schemeClr val="bg1"/>
                </a:solidFill>
                <a:latin typeface="Avenir Book" panose="02000503020000020003" pitchFamily="2" charset="0"/>
              </a:rPr>
              <a:t>has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several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features</a:t>
            </a:r>
            <a:r>
              <a:rPr lang="it-IT" dirty="0">
                <a:solidFill>
                  <a:schemeClr val="bg1"/>
                </a:solidFill>
                <a:latin typeface="Avenir Book" panose="02000503020000020003" pitchFamily="2" charset="0"/>
              </a:rPr>
              <a:t>:</a:t>
            </a:r>
          </a:p>
          <a:p>
            <a:r>
              <a:rPr lang="it-IT" dirty="0">
                <a:solidFill>
                  <a:schemeClr val="bg1"/>
                </a:solidFill>
                <a:latin typeface="Avenir Book" panose="02000503020000020003" pitchFamily="2" charset="0"/>
              </a:rPr>
              <a:t>- Object </a:t>
            </a:r>
            <a:r>
              <a:rPr lang="it-IT" dirty="0" err="1">
                <a:solidFill>
                  <a:schemeClr val="bg1"/>
                </a:solidFill>
                <a:latin typeface="Avenir Book" panose="02000503020000020003" pitchFamily="2" charset="0"/>
              </a:rPr>
              <a:t>segmentation</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Recognition</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context</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Superpixel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stuff</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segmentation</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- 330K images (&gt;200K </a:t>
            </a:r>
            <a:r>
              <a:rPr lang="it-IT" dirty="0" err="1">
                <a:solidFill>
                  <a:schemeClr val="bg1"/>
                </a:solidFill>
                <a:latin typeface="Avenir Book" panose="02000503020000020003" pitchFamily="2" charset="0"/>
              </a:rPr>
              <a:t>labeled</a:t>
            </a:r>
            <a:r>
              <a:rPr lang="it-IT" dirty="0">
                <a:solidFill>
                  <a:schemeClr val="bg1"/>
                </a:solidFill>
                <a:latin typeface="Avenir Book" panose="02000503020000020003" pitchFamily="2" charset="0"/>
              </a:rPr>
              <a:t>)</a:t>
            </a:r>
          </a:p>
          <a:p>
            <a:r>
              <a:rPr lang="it-IT" dirty="0">
                <a:solidFill>
                  <a:schemeClr val="bg1"/>
                </a:solidFill>
                <a:latin typeface="Avenir Book" panose="02000503020000020003" pitchFamily="2" charset="0"/>
              </a:rPr>
              <a:t>- 1.5 </a:t>
            </a:r>
            <a:r>
              <a:rPr lang="it-IT" dirty="0" err="1">
                <a:solidFill>
                  <a:schemeClr val="bg1"/>
                </a:solidFill>
                <a:latin typeface="Avenir Book" panose="02000503020000020003" pitchFamily="2" charset="0"/>
              </a:rPr>
              <a:t>million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object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instances</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- 80 </a:t>
            </a:r>
            <a:r>
              <a:rPr lang="it-IT" dirty="0" err="1">
                <a:solidFill>
                  <a:schemeClr val="bg1"/>
                </a:solidFill>
                <a:latin typeface="Avenir Book" panose="02000503020000020003" pitchFamily="2" charset="0"/>
              </a:rPr>
              <a:t>object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categories</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- 91 </a:t>
            </a:r>
            <a:r>
              <a:rPr lang="it-IT" dirty="0" err="1">
                <a:solidFill>
                  <a:schemeClr val="bg1"/>
                </a:solidFill>
                <a:latin typeface="Avenir Book" panose="02000503020000020003" pitchFamily="2" charset="0"/>
              </a:rPr>
              <a:t>stuff</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categories</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- 5 </a:t>
            </a:r>
            <a:r>
              <a:rPr lang="it-IT" dirty="0" err="1">
                <a:solidFill>
                  <a:schemeClr val="bg1"/>
                </a:solidFill>
                <a:latin typeface="Avenir Book" panose="02000503020000020003" pitchFamily="2" charset="0"/>
              </a:rPr>
              <a:t>captions</a:t>
            </a:r>
            <a:r>
              <a:rPr lang="it-IT" dirty="0">
                <a:solidFill>
                  <a:schemeClr val="bg1"/>
                </a:solidFill>
                <a:latin typeface="Avenir Book" panose="02000503020000020003" pitchFamily="2" charset="0"/>
              </a:rPr>
              <a:t> per image</a:t>
            </a:r>
          </a:p>
          <a:p>
            <a:endParaRPr lang="en-GB" dirty="0">
              <a:solidFill>
                <a:schemeClr val="bg1"/>
              </a:solidFill>
              <a:latin typeface="Avenir Book" panose="02000503020000020003" pitchFamily="2" charset="0"/>
            </a:endParaRPr>
          </a:p>
          <a:p>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used</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smaller</a:t>
            </a:r>
            <a:r>
              <a:rPr lang="it-IT" dirty="0">
                <a:solidFill>
                  <a:schemeClr val="bg1"/>
                </a:solidFill>
                <a:latin typeface="Avenir Book" panose="02000503020000020003" pitchFamily="2" charset="0"/>
              </a:rPr>
              <a:t> subset of ~500 images for training in </a:t>
            </a:r>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case.</a:t>
            </a:r>
            <a:endParaRPr lang="en-GB" dirty="0">
              <a:solidFill>
                <a:schemeClr val="bg1"/>
              </a:solidFill>
              <a:latin typeface="Avenir Book" panose="02000503020000020003" pitchFamily="2" charset="0"/>
            </a:endParaRPr>
          </a:p>
          <a:p>
            <a:endParaRPr lang="en-GB" dirty="0">
              <a:solidFill>
                <a:schemeClr val="bg1"/>
              </a:solidFill>
              <a:latin typeface="Avenir Book" panose="02000503020000020003" pitchFamily="2" charset="0"/>
            </a:endParaRPr>
          </a:p>
        </p:txBody>
      </p:sp>
      <p:pic>
        <p:nvPicPr>
          <p:cNvPr id="4" name="Immagine 3" descr="Immagine che contiene testo, mensola, diverso, vario&#10;&#10;Descrizione generata automaticamente">
            <a:extLst>
              <a:ext uri="{FF2B5EF4-FFF2-40B4-BE49-F238E27FC236}">
                <a16:creationId xmlns:a16="http://schemas.microsoft.com/office/drawing/2014/main" id="{CE9E13B5-9559-AE4D-BED9-80054A7C7FFF}"/>
              </a:ext>
            </a:extLst>
          </p:cNvPr>
          <p:cNvPicPr>
            <a:picLocks noChangeAspect="1"/>
          </p:cNvPicPr>
          <p:nvPr/>
        </p:nvPicPr>
        <p:blipFill>
          <a:blip r:embed="rId2"/>
          <a:stretch>
            <a:fillRect/>
          </a:stretch>
        </p:blipFill>
        <p:spPr>
          <a:xfrm>
            <a:off x="1003295" y="1441979"/>
            <a:ext cx="3978138" cy="4174076"/>
          </a:xfrm>
          <a:prstGeom prst="rect">
            <a:avLst/>
          </a:prstGeom>
        </p:spPr>
      </p:pic>
      <p:sp>
        <p:nvSpPr>
          <p:cNvPr id="5" name="CasellaDiTesto 4">
            <a:extLst>
              <a:ext uri="{FF2B5EF4-FFF2-40B4-BE49-F238E27FC236}">
                <a16:creationId xmlns:a16="http://schemas.microsoft.com/office/drawing/2014/main" id="{9916A473-9612-7644-92E8-C25D0B2E82BE}"/>
              </a:ext>
            </a:extLst>
          </p:cNvPr>
          <p:cNvSpPr txBox="1"/>
          <p:nvPr/>
        </p:nvSpPr>
        <p:spPr>
          <a:xfrm>
            <a:off x="2310222" y="5735410"/>
            <a:ext cx="1364284" cy="338554"/>
          </a:xfrm>
          <a:prstGeom prst="rect">
            <a:avLst/>
          </a:prstGeom>
          <a:noFill/>
        </p:spPr>
        <p:txBody>
          <a:bodyPr wrap="none" rtlCol="0">
            <a:spAutoFit/>
          </a:bodyPr>
          <a:lstStyle/>
          <a:p>
            <a:r>
              <a:rPr lang="en-GB" sz="1600" dirty="0">
                <a:solidFill>
                  <a:schemeClr val="bg1"/>
                </a:solidFill>
                <a:latin typeface="Avenir Book" panose="02000503020000020003" pitchFamily="2" charset="0"/>
              </a:rPr>
              <a:t>COCO-2017</a:t>
            </a:r>
          </a:p>
        </p:txBody>
      </p:sp>
    </p:spTree>
    <p:extLst>
      <p:ext uri="{BB962C8B-B14F-4D97-AF65-F5344CB8AC3E}">
        <p14:creationId xmlns:p14="http://schemas.microsoft.com/office/powerpoint/2010/main" val="1289560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10002108" cy="646331"/>
          </a:xfrm>
          <a:prstGeom prst="rect">
            <a:avLst/>
          </a:prstGeom>
          <a:noFill/>
        </p:spPr>
        <p:txBody>
          <a:bodyPr wrap="square" rtlCol="0">
            <a:spAutoFit/>
          </a:bodyPr>
          <a:lstStyle/>
          <a:p>
            <a:r>
              <a:rPr lang="en-GB" sz="3600" b="1" dirty="0">
                <a:solidFill>
                  <a:schemeClr val="bg1">
                    <a:lumMod val="85000"/>
                  </a:schemeClr>
                </a:solidFill>
                <a:latin typeface="Avenir Book" panose="02000503020000020003" pitchFamily="2" charset="0"/>
              </a:rPr>
              <a:t>Object Detection with</a:t>
            </a:r>
            <a:r>
              <a:rPr lang="en-GB" sz="3600" dirty="0"/>
              <a:t> </a:t>
            </a:r>
            <a:r>
              <a:rPr lang="en-GB" sz="3600" b="1" dirty="0" err="1">
                <a:solidFill>
                  <a:schemeClr val="bg1">
                    <a:lumMod val="85000"/>
                  </a:schemeClr>
                </a:solidFill>
                <a:latin typeface="Avenir Book" panose="02000503020000020003" pitchFamily="2" charset="0"/>
              </a:rPr>
              <a:t>RetinaNet</a:t>
            </a:r>
            <a:endParaRPr lang="en-GB" dirty="0"/>
          </a:p>
        </p:txBody>
      </p:sp>
      <p:pic>
        <p:nvPicPr>
          <p:cNvPr id="5" name="Immagine 4">
            <a:extLst>
              <a:ext uri="{FF2B5EF4-FFF2-40B4-BE49-F238E27FC236}">
                <a16:creationId xmlns:a16="http://schemas.microsoft.com/office/drawing/2014/main" id="{D6967BF7-9353-C241-8C4A-FC3943EC8581}"/>
              </a:ext>
            </a:extLst>
          </p:cNvPr>
          <p:cNvPicPr>
            <a:picLocks noChangeAspect="1"/>
          </p:cNvPicPr>
          <p:nvPr/>
        </p:nvPicPr>
        <p:blipFill rotWithShape="1">
          <a:blip r:embed="rId2"/>
          <a:srcRect l="2283" r="2696"/>
          <a:stretch/>
        </p:blipFill>
        <p:spPr>
          <a:xfrm>
            <a:off x="581185" y="2628900"/>
            <a:ext cx="3138407" cy="2127384"/>
          </a:xfrm>
          <a:prstGeom prst="rect">
            <a:avLst/>
          </a:prstGeom>
        </p:spPr>
      </p:pic>
      <p:pic>
        <p:nvPicPr>
          <p:cNvPr id="6" name="Immagine 5">
            <a:extLst>
              <a:ext uri="{FF2B5EF4-FFF2-40B4-BE49-F238E27FC236}">
                <a16:creationId xmlns:a16="http://schemas.microsoft.com/office/drawing/2014/main" id="{8C058182-56AA-0B4A-B326-4436DE1EA3F8}"/>
              </a:ext>
            </a:extLst>
          </p:cNvPr>
          <p:cNvPicPr>
            <a:picLocks noChangeAspect="1"/>
          </p:cNvPicPr>
          <p:nvPr/>
        </p:nvPicPr>
        <p:blipFill rotWithShape="1">
          <a:blip r:embed="rId3"/>
          <a:srcRect l="2559" t="1373" b="1991"/>
          <a:stretch/>
        </p:blipFill>
        <p:spPr>
          <a:xfrm>
            <a:off x="4207790" y="1604075"/>
            <a:ext cx="2707360" cy="3626603"/>
          </a:xfrm>
          <a:prstGeom prst="rect">
            <a:avLst/>
          </a:prstGeom>
        </p:spPr>
      </p:pic>
      <p:pic>
        <p:nvPicPr>
          <p:cNvPr id="7" name="Immagine 6">
            <a:extLst>
              <a:ext uri="{FF2B5EF4-FFF2-40B4-BE49-F238E27FC236}">
                <a16:creationId xmlns:a16="http://schemas.microsoft.com/office/drawing/2014/main" id="{E40780D6-99AF-0B47-9837-8C72B8E69167}"/>
              </a:ext>
            </a:extLst>
          </p:cNvPr>
          <p:cNvPicPr>
            <a:picLocks noChangeAspect="1"/>
          </p:cNvPicPr>
          <p:nvPr/>
        </p:nvPicPr>
        <p:blipFill rotWithShape="1">
          <a:blip r:embed="rId4"/>
          <a:srcRect l="2095" t="1950" r="1740" b="1"/>
          <a:stretch/>
        </p:blipFill>
        <p:spPr>
          <a:xfrm>
            <a:off x="7338447" y="2285999"/>
            <a:ext cx="4370522" cy="2870267"/>
          </a:xfrm>
          <a:prstGeom prst="rect">
            <a:avLst/>
          </a:prstGeom>
        </p:spPr>
      </p:pic>
    </p:spTree>
    <p:extLst>
      <p:ext uri="{BB962C8B-B14F-4D97-AF65-F5344CB8AC3E}">
        <p14:creationId xmlns:p14="http://schemas.microsoft.com/office/powerpoint/2010/main" val="1751487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8696611"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RetinaNet</a:t>
            </a:r>
            <a:r>
              <a:rPr lang="en-GB" sz="3600" b="1" dirty="0">
                <a:solidFill>
                  <a:schemeClr val="bg1">
                    <a:lumMod val="85000"/>
                  </a:schemeClr>
                </a:solidFill>
                <a:latin typeface="Avenir Book" panose="02000503020000020003" pitchFamily="2" charset="0"/>
              </a:rPr>
              <a:t> on ResNet-50 FPN Experiment</a:t>
            </a:r>
            <a:endParaRPr lang="en-GB" dirty="0"/>
          </a:p>
        </p:txBody>
      </p:sp>
      <p:sp>
        <p:nvSpPr>
          <p:cNvPr id="2" name="CasellaDiTesto 1">
            <a:extLst>
              <a:ext uri="{FF2B5EF4-FFF2-40B4-BE49-F238E27FC236}">
                <a16:creationId xmlns:a16="http://schemas.microsoft.com/office/drawing/2014/main" id="{BD3E9A0B-6E0E-3F48-A86B-91283430ECF1}"/>
              </a:ext>
            </a:extLst>
          </p:cNvPr>
          <p:cNvSpPr txBox="1"/>
          <p:nvPr/>
        </p:nvSpPr>
        <p:spPr>
          <a:xfrm>
            <a:off x="6096000" y="1110274"/>
            <a:ext cx="5450541" cy="4801314"/>
          </a:xfrm>
          <a:prstGeom prst="rect">
            <a:avLst/>
          </a:prstGeom>
          <a:noFill/>
        </p:spPr>
        <p:txBody>
          <a:bodyPr wrap="square" rtlCol="0">
            <a:spAutoFit/>
          </a:bodyPr>
          <a:lstStyle/>
          <a:p>
            <a:r>
              <a:rPr lang="it-IT" dirty="0" err="1">
                <a:solidFill>
                  <a:schemeClr val="bg1"/>
                </a:solidFill>
                <a:latin typeface="Avenir Book" panose="02000503020000020003" pitchFamily="2" charset="0"/>
              </a:rPr>
              <a:t>Analyzing</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based</a:t>
            </a:r>
            <a:r>
              <a:rPr lang="it-IT" dirty="0">
                <a:solidFill>
                  <a:schemeClr val="bg1"/>
                </a:solidFill>
                <a:latin typeface="Avenir Book" panose="02000503020000020003" pitchFamily="2" charset="0"/>
              </a:rPr>
              <a:t> on </a:t>
            </a:r>
            <a:r>
              <a:rPr lang="it-IT" i="1"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and </a:t>
            </a:r>
            <a:r>
              <a:rPr lang="it-IT" i="1" dirty="0" err="1">
                <a:solidFill>
                  <a:schemeClr val="bg1"/>
                </a:solidFill>
                <a:latin typeface="Avenir Book" panose="02000503020000020003" pitchFamily="2" charset="0"/>
              </a:rPr>
              <a:t>val_loss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can </a:t>
            </a:r>
            <a:r>
              <a:rPr lang="it-IT" dirty="0" err="1">
                <a:solidFill>
                  <a:schemeClr val="bg1"/>
                </a:solidFill>
                <a:latin typeface="Avenir Book" panose="02000503020000020003" pitchFamily="2" charset="0"/>
              </a:rPr>
              <a:t>say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lower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better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the model. The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calculated</a:t>
            </a:r>
            <a:r>
              <a:rPr lang="it-IT" dirty="0">
                <a:solidFill>
                  <a:schemeClr val="bg1"/>
                </a:solidFill>
                <a:latin typeface="Avenir Book" panose="02000503020000020003" pitchFamily="2" charset="0"/>
              </a:rPr>
              <a:t> on training and </a:t>
            </a:r>
            <a:r>
              <a:rPr lang="it-IT" dirty="0" err="1">
                <a:solidFill>
                  <a:schemeClr val="bg1"/>
                </a:solidFill>
                <a:latin typeface="Avenir Book" panose="02000503020000020003" pitchFamily="2" charset="0"/>
              </a:rPr>
              <a:t>validation</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its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interpretation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how</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well</a:t>
            </a:r>
            <a:r>
              <a:rPr lang="it-IT" dirty="0">
                <a:solidFill>
                  <a:schemeClr val="bg1"/>
                </a:solidFill>
                <a:latin typeface="Avenir Book" panose="02000503020000020003" pitchFamily="2" charset="0"/>
              </a:rPr>
              <a:t> the model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doing</a:t>
            </a:r>
            <a:r>
              <a:rPr lang="it-IT" dirty="0">
                <a:solidFill>
                  <a:schemeClr val="bg1"/>
                </a:solidFill>
                <a:latin typeface="Avenir Book" panose="02000503020000020003" pitchFamily="2" charset="0"/>
              </a:rPr>
              <a:t> for </a:t>
            </a:r>
            <a:r>
              <a:rPr lang="it-IT" dirty="0" err="1">
                <a:solidFill>
                  <a:schemeClr val="bg1"/>
                </a:solidFill>
                <a:latin typeface="Avenir Book" panose="02000503020000020003" pitchFamily="2" charset="0"/>
              </a:rPr>
              <a:t>these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two</a:t>
            </a:r>
            <a:r>
              <a:rPr lang="it-IT" dirty="0">
                <a:solidFill>
                  <a:schemeClr val="bg1"/>
                </a:solidFill>
                <a:latin typeface="Avenir Book" panose="02000503020000020003" pitchFamily="2" charset="0"/>
              </a:rPr>
              <a:t> sets. </a:t>
            </a:r>
            <a:r>
              <a:rPr lang="it-IT" dirty="0" err="1">
                <a:solidFill>
                  <a:schemeClr val="bg1"/>
                </a:solidFill>
                <a:latin typeface="Avenir Book" panose="02000503020000020003" pitchFamily="2" charset="0"/>
              </a:rPr>
              <a:t>Unlike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accuracy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not</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percentage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summation</a:t>
            </a:r>
            <a:r>
              <a:rPr lang="it-IT" dirty="0">
                <a:solidFill>
                  <a:schemeClr val="bg1"/>
                </a:solidFill>
                <a:latin typeface="Avenir Book" panose="02000503020000020003" pitchFamily="2" charset="0"/>
              </a:rPr>
              <a:t> of the </a:t>
            </a:r>
            <a:r>
              <a:rPr lang="it-IT" dirty="0" err="1">
                <a:solidFill>
                  <a:schemeClr val="bg1"/>
                </a:solidFill>
                <a:latin typeface="Avenir Book" panose="02000503020000020003" pitchFamily="2" charset="0"/>
              </a:rPr>
              <a:t>errors</a:t>
            </a:r>
            <a:r>
              <a:rPr lang="it-IT" dirty="0">
                <a:solidFill>
                  <a:schemeClr val="bg1"/>
                </a:solidFill>
                <a:latin typeface="Avenir Book" panose="02000503020000020003" pitchFamily="2" charset="0"/>
              </a:rPr>
              <a:t> made for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example</a:t>
            </a:r>
            <a:r>
              <a:rPr lang="it-IT" dirty="0">
                <a:solidFill>
                  <a:schemeClr val="bg1"/>
                </a:solidFill>
                <a:latin typeface="Avenir Book" panose="02000503020000020003" pitchFamily="2" charset="0"/>
              </a:rPr>
              <a:t> in training or </a:t>
            </a:r>
            <a:r>
              <a:rPr lang="it-IT" dirty="0" err="1">
                <a:solidFill>
                  <a:schemeClr val="bg1"/>
                </a:solidFill>
                <a:latin typeface="Avenir Book" panose="02000503020000020003" pitchFamily="2" charset="0"/>
              </a:rPr>
              <a:t>validation</a:t>
            </a:r>
            <a:r>
              <a:rPr lang="it-IT" dirty="0">
                <a:solidFill>
                  <a:schemeClr val="bg1"/>
                </a:solidFill>
                <a:latin typeface="Avenir Book" panose="02000503020000020003" pitchFamily="2" charset="0"/>
              </a:rPr>
              <a:t> sets.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value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implies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how</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well</a:t>
            </a:r>
            <a:r>
              <a:rPr lang="it-IT" dirty="0">
                <a:solidFill>
                  <a:schemeClr val="bg1"/>
                </a:solidFill>
                <a:latin typeface="Avenir Book" panose="02000503020000020003" pitchFamily="2" charset="0"/>
              </a:rPr>
              <a:t> or </a:t>
            </a:r>
            <a:r>
              <a:rPr lang="it-IT" dirty="0" err="1">
                <a:solidFill>
                  <a:schemeClr val="bg1"/>
                </a:solidFill>
                <a:latin typeface="Avenir Book" panose="02000503020000020003" pitchFamily="2" charset="0"/>
              </a:rPr>
              <a:t>poorly</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certain</a:t>
            </a:r>
            <a:r>
              <a:rPr lang="it-IT" dirty="0">
                <a:solidFill>
                  <a:schemeClr val="bg1"/>
                </a:solidFill>
                <a:latin typeface="Avenir Book" panose="02000503020000020003" pitchFamily="2" charset="0"/>
              </a:rPr>
              <a:t> model </a:t>
            </a:r>
            <a:r>
              <a:rPr lang="it-IT" dirty="0" err="1">
                <a:solidFill>
                  <a:schemeClr val="bg1"/>
                </a:solidFill>
                <a:latin typeface="Avenir Book" panose="02000503020000020003" pitchFamily="2" charset="0"/>
              </a:rPr>
              <a:t>behaves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after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iteration</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optimization</a:t>
            </a:r>
            <a:r>
              <a:rPr lang="it-IT" dirty="0">
                <a:solidFill>
                  <a:schemeClr val="bg1"/>
                </a:solidFill>
                <a:latin typeface="Avenir Book" panose="02000503020000020003" pitchFamily="2" charset="0"/>
              </a:rPr>
              <a:t>. </a:t>
            </a:r>
          </a:p>
          <a:p>
            <a:r>
              <a:rPr lang="it-IT" dirty="0" err="1">
                <a:solidFill>
                  <a:schemeClr val="bg1"/>
                </a:solidFill>
                <a:latin typeface="Avenir Book" panose="02000503020000020003" pitchFamily="2" charset="0"/>
              </a:rPr>
              <a:t>Ideally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one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would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expect</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reduction</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after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or </a:t>
            </a:r>
            <a:r>
              <a:rPr lang="it-IT" dirty="0" err="1">
                <a:solidFill>
                  <a:schemeClr val="bg1"/>
                </a:solidFill>
                <a:latin typeface="Avenir Book" panose="02000503020000020003" pitchFamily="2" charset="0"/>
              </a:rPr>
              <a:t>several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iteration</a:t>
            </a:r>
            <a:r>
              <a:rPr lang="it-IT" dirty="0">
                <a:solidFill>
                  <a:schemeClr val="bg1"/>
                </a:solidFill>
                <a:latin typeface="Avenir Book" panose="02000503020000020003" pitchFamily="2" charset="0"/>
              </a:rPr>
              <a:t>(</a:t>
            </a:r>
            <a:r>
              <a:rPr lang="it-IT" dirty="0" err="1">
                <a:solidFill>
                  <a:schemeClr val="bg1"/>
                </a:solidFill>
                <a:latin typeface="Avenir Book" panose="02000503020000020003" pitchFamily="2" charset="0"/>
              </a:rPr>
              <a: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considered</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lowest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value</a:t>
            </a:r>
            <a:r>
              <a:rPr lang="it-IT" dirty="0">
                <a:solidFill>
                  <a:schemeClr val="bg1"/>
                </a:solidFill>
                <a:latin typeface="Avenir Book" panose="02000503020000020003" pitchFamily="2" charset="0"/>
              </a:rPr>
              <a:t> for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model and, </a:t>
            </a:r>
            <a:r>
              <a:rPr lang="it-IT" dirty="0" err="1">
                <a:solidFill>
                  <a:schemeClr val="bg1"/>
                </a:solidFill>
                <a:latin typeface="Avenir Book" panose="02000503020000020003" pitchFamily="2" charset="0"/>
              </a:rPr>
              <a:t>making</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theoretical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evaluation</a:t>
            </a:r>
            <a:r>
              <a:rPr lang="it-IT" dirty="0">
                <a:solidFill>
                  <a:schemeClr val="bg1"/>
                </a:solidFill>
                <a:latin typeface="Avenir Book" panose="02000503020000020003" pitchFamily="2" charset="0"/>
              </a:rPr>
              <a:t> of the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can </a:t>
            </a:r>
            <a:r>
              <a:rPr lang="it-IT" dirty="0" err="1">
                <a:solidFill>
                  <a:schemeClr val="bg1"/>
                </a:solidFill>
                <a:latin typeface="Avenir Book" panose="02000503020000020003" pitchFamily="2" charset="0"/>
              </a:rPr>
              <a:t>see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how</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turns</a:t>
            </a:r>
            <a:r>
              <a:rPr lang="it-IT" dirty="0">
                <a:solidFill>
                  <a:schemeClr val="bg1"/>
                </a:solidFill>
                <a:latin typeface="Avenir Book" panose="02000503020000020003" pitchFamily="2" charset="0"/>
              </a:rPr>
              <a:t> out to be a </a:t>
            </a:r>
            <a:r>
              <a:rPr lang="it-IT" dirty="0" err="1">
                <a:solidFill>
                  <a:schemeClr val="bg1"/>
                </a:solidFill>
                <a:latin typeface="Avenir Book" panose="02000503020000020003" pitchFamily="2" charset="0"/>
              </a:rPr>
              <a:t>good</a:t>
            </a:r>
            <a:r>
              <a:rPr lang="it-IT" dirty="0">
                <a:solidFill>
                  <a:schemeClr val="bg1"/>
                </a:solidFill>
                <a:latin typeface="Avenir Book" panose="02000503020000020003" pitchFamily="2" charset="0"/>
              </a:rPr>
              <a:t> alternative to </a:t>
            </a:r>
            <a:r>
              <a:rPr lang="it-IT" dirty="0" err="1">
                <a:solidFill>
                  <a:schemeClr val="bg1"/>
                </a:solidFill>
                <a:latin typeface="Avenir Book" panose="02000503020000020003" pitchFamily="2" charset="0"/>
              </a:rPr>
              <a:t>other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regularization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methods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such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Spatial</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a:t>
            </a:r>
          </a:p>
        </p:txBody>
      </p:sp>
      <p:pic>
        <p:nvPicPr>
          <p:cNvPr id="4" name="Immagine 3" descr="Immagine che contiene tavolo&#10;&#10;Descrizione generata automaticamente">
            <a:extLst>
              <a:ext uri="{FF2B5EF4-FFF2-40B4-BE49-F238E27FC236}">
                <a16:creationId xmlns:a16="http://schemas.microsoft.com/office/drawing/2014/main" id="{E376B01E-0E49-0246-B7EB-7A0D8B037886}"/>
              </a:ext>
            </a:extLst>
          </p:cNvPr>
          <p:cNvPicPr>
            <a:picLocks noChangeAspect="1"/>
          </p:cNvPicPr>
          <p:nvPr/>
        </p:nvPicPr>
        <p:blipFill>
          <a:blip r:embed="rId2"/>
          <a:stretch>
            <a:fillRect/>
          </a:stretch>
        </p:blipFill>
        <p:spPr>
          <a:xfrm>
            <a:off x="1187030" y="1204178"/>
            <a:ext cx="4102147" cy="4449643"/>
          </a:xfrm>
          <a:prstGeom prst="rect">
            <a:avLst/>
          </a:prstGeom>
        </p:spPr>
      </p:pic>
    </p:spTree>
    <p:extLst>
      <p:ext uri="{BB962C8B-B14F-4D97-AF65-F5344CB8AC3E}">
        <p14:creationId xmlns:p14="http://schemas.microsoft.com/office/powerpoint/2010/main" val="3036498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2666114"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Conclusions</a:t>
            </a:r>
            <a:endParaRPr lang="en-GB" dirty="0"/>
          </a:p>
        </p:txBody>
      </p:sp>
      <p:sp>
        <p:nvSpPr>
          <p:cNvPr id="2" name="CasellaDiTesto 1">
            <a:extLst>
              <a:ext uri="{FF2B5EF4-FFF2-40B4-BE49-F238E27FC236}">
                <a16:creationId xmlns:a16="http://schemas.microsoft.com/office/drawing/2014/main" id="{189EB44D-FC1A-C947-970A-F8E9C1CBF2EC}"/>
              </a:ext>
            </a:extLst>
          </p:cNvPr>
          <p:cNvSpPr txBox="1"/>
          <p:nvPr/>
        </p:nvSpPr>
        <p:spPr>
          <a:xfrm>
            <a:off x="618564" y="1997839"/>
            <a:ext cx="10954871" cy="2862322"/>
          </a:xfrm>
          <a:prstGeom prst="rect">
            <a:avLst/>
          </a:prstGeom>
          <a:noFill/>
        </p:spPr>
        <p:txBody>
          <a:bodyPr wrap="square" rtlCol="0">
            <a:spAutoFit/>
          </a:bodyPr>
          <a:lstStyle/>
          <a:p>
            <a:r>
              <a:rPr lang="it-IT" dirty="0">
                <a:solidFill>
                  <a:schemeClr val="bg1"/>
                </a:solidFill>
                <a:latin typeface="Avenir Book" panose="02000503020000020003" pitchFamily="2" charset="0"/>
              </a:rPr>
              <a:t>The DropBlock </a:t>
            </a:r>
            <a:r>
              <a:rPr lang="it-IT" dirty="0" err="1">
                <a:solidFill>
                  <a:schemeClr val="bg1"/>
                </a:solidFill>
                <a:latin typeface="Avenir Book" panose="02000503020000020003" pitchFamily="2" charset="0"/>
              </a:rPr>
              <a:t>technique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been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evidenced</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effectively</a:t>
            </a:r>
            <a:r>
              <a:rPr lang="it-IT" dirty="0">
                <a:solidFill>
                  <a:schemeClr val="bg1"/>
                </a:solidFill>
                <a:latin typeface="Avenir Book" panose="02000503020000020003" pitchFamily="2" charset="0"/>
              </a:rPr>
              <a:t> beat some of the best performance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obtained</a:t>
            </a:r>
            <a:r>
              <a:rPr lang="it-IT" dirty="0">
                <a:solidFill>
                  <a:schemeClr val="bg1"/>
                </a:solidFill>
                <a:latin typeface="Avenir Book" panose="02000503020000020003" pitchFamily="2" charset="0"/>
              </a:rPr>
              <a:t> by </a:t>
            </a:r>
            <a:r>
              <a:rPr lang="it-IT" dirty="0" err="1">
                <a:solidFill>
                  <a:schemeClr val="bg1"/>
                </a:solidFill>
                <a:latin typeface="Avenir Book" panose="02000503020000020003" pitchFamily="2" charset="0"/>
              </a:rPr>
              <a:t>traditional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Spatial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well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shows </a:t>
            </a:r>
            <a:r>
              <a:rPr lang="it-IT" dirty="0" err="1">
                <a:solidFill>
                  <a:schemeClr val="bg1"/>
                </a:solidFill>
                <a:latin typeface="Avenir Book" panose="02000503020000020003" pitchFamily="2" charset="0"/>
              </a:rPr>
              <a:t>better</a:t>
            </a:r>
            <a:r>
              <a:rPr lang="it-IT" dirty="0">
                <a:solidFill>
                  <a:schemeClr val="bg1"/>
                </a:solidFill>
                <a:latin typeface="Avenir Book" panose="02000503020000020003" pitchFamily="2" charset="0"/>
              </a:rPr>
              <a:t> performance </a:t>
            </a:r>
            <a:r>
              <a:rPr lang="it-IT" dirty="0" err="1">
                <a:solidFill>
                  <a:schemeClr val="bg1"/>
                </a:solidFill>
                <a:latin typeface="Avenir Book" panose="02000503020000020003" pitchFamily="2" charset="0"/>
              </a:rPr>
              <a:t>corresponding</a:t>
            </a:r>
            <a:r>
              <a:rPr lang="it-IT" dirty="0">
                <a:solidFill>
                  <a:schemeClr val="bg1"/>
                </a:solidFill>
                <a:latin typeface="Avenir Book" panose="02000503020000020003" pitchFamily="2" charset="0"/>
              </a:rPr>
              <a:t> to strong data </a:t>
            </a:r>
            <a:r>
              <a:rPr lang="it-IT" dirty="0" err="1">
                <a:solidFill>
                  <a:schemeClr val="bg1"/>
                </a:solidFill>
                <a:latin typeface="Avenir Book" panose="02000503020000020003" pitchFamily="2" charset="0"/>
              </a:rPr>
              <a:t>augmentation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techniques</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has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proved</a:t>
            </a:r>
            <a:r>
              <a:rPr lang="it-IT" dirty="0">
                <a:solidFill>
                  <a:schemeClr val="bg1"/>
                </a:solidFill>
                <a:latin typeface="Avenir Book" panose="02000503020000020003" pitchFamily="2" charset="0"/>
              </a:rPr>
              <a:t> to be </a:t>
            </a:r>
            <a:r>
              <a:rPr lang="it-IT" dirty="0" err="1">
                <a:solidFill>
                  <a:schemeClr val="bg1"/>
                </a:solidFill>
                <a:latin typeface="Avenir Book" panose="02000503020000020003" pitchFamily="2" charset="0"/>
              </a:rPr>
              <a:t>effective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regularization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approach</a:t>
            </a:r>
            <a:r>
              <a:rPr lang="it-IT" dirty="0">
                <a:solidFill>
                  <a:schemeClr val="bg1"/>
                </a:solidFill>
                <a:latin typeface="Avenir Book" panose="02000503020000020003" pitchFamily="2" charset="0"/>
              </a:rPr>
              <a:t> for </a:t>
            </a:r>
            <a:r>
              <a:rPr lang="it-IT" dirty="0" err="1">
                <a:solidFill>
                  <a:schemeClr val="bg1"/>
                </a:solidFill>
                <a:latin typeface="Avenir Book" panose="02000503020000020003" pitchFamily="2" charset="0"/>
              </a:rPr>
              <a:t>object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detection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Our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experiments</a:t>
            </a:r>
            <a:r>
              <a:rPr lang="it-IT" dirty="0">
                <a:solidFill>
                  <a:schemeClr val="bg1"/>
                </a:solidFill>
                <a:latin typeface="Avenir Book" panose="02000503020000020003" pitchFamily="2" charset="0"/>
              </a:rPr>
              <a:t> show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applying</a:t>
            </a:r>
            <a:r>
              <a:rPr lang="it-IT" dirty="0">
                <a:solidFill>
                  <a:schemeClr val="bg1"/>
                </a:solidFill>
                <a:latin typeface="Avenir Book" panose="02000503020000020003" pitchFamily="2" charset="0"/>
              </a:rPr>
              <a:t> DropBlock in </a:t>
            </a:r>
            <a:r>
              <a:rPr lang="it-IT" dirty="0" err="1">
                <a:solidFill>
                  <a:schemeClr val="bg1"/>
                </a:solidFill>
                <a:latin typeface="Avenir Book" panose="02000503020000020003" pitchFamily="2" charset="0"/>
              </a:rPr>
              <a:t>skip</a:t>
            </a:r>
            <a:r>
              <a:rPr lang="it-IT" dirty="0">
                <a:solidFill>
                  <a:schemeClr val="bg1"/>
                </a:solidFill>
                <a:latin typeface="Avenir Book" panose="02000503020000020003" pitchFamily="2" charset="0"/>
              </a:rPr>
              <a:t> con- </a:t>
            </a:r>
            <a:r>
              <a:rPr lang="it-IT" dirty="0" err="1">
                <a:solidFill>
                  <a:schemeClr val="bg1"/>
                </a:solidFill>
                <a:latin typeface="Avenir Book" panose="02000503020000020003" pitchFamily="2" charset="0"/>
              </a:rPr>
              <a:t>nections</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addition</a:t>
            </a:r>
            <a:r>
              <a:rPr lang="it-IT" dirty="0">
                <a:solidFill>
                  <a:schemeClr val="bg1"/>
                </a:solidFill>
                <a:latin typeface="Avenir Book" panose="02000503020000020003" pitchFamily="2" charset="0"/>
              </a:rPr>
              <a:t> to the </a:t>
            </a:r>
            <a:r>
              <a:rPr lang="it-IT" dirty="0" err="1">
                <a:solidFill>
                  <a:schemeClr val="bg1"/>
                </a:solidFill>
                <a:latin typeface="Avenir Book" panose="02000503020000020003" pitchFamily="2" charset="0"/>
              </a:rPr>
              <a:t>convolution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form</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structured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drops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spatially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correlated</a:t>
            </a:r>
            <a:r>
              <a:rPr lang="it-IT" dirty="0">
                <a:solidFill>
                  <a:schemeClr val="bg1"/>
                </a:solidFill>
                <a:latin typeface="Avenir Book" panose="02000503020000020003" pitchFamily="2" charset="0"/>
              </a:rPr>
              <a:t> information. </a:t>
            </a:r>
          </a:p>
          <a:p>
            <a:endParaRPr lang="it-IT" dirty="0">
              <a:solidFill>
                <a:schemeClr val="bg1"/>
              </a:solidFill>
              <a:latin typeface="Avenir Book" panose="02000503020000020003" pitchFamily="2" charset="0"/>
            </a:endParaRPr>
          </a:p>
          <a:p>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demonstrate</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more </a:t>
            </a:r>
            <a:r>
              <a:rPr lang="it-IT" dirty="0" err="1">
                <a:solidFill>
                  <a:schemeClr val="bg1"/>
                </a:solidFill>
                <a:latin typeface="Avenir Book" panose="02000503020000020003" pitchFamily="2" charset="0"/>
              </a:rPr>
              <a:t>effective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regularizer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compared</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in CIFAR-10 and MNIST </a:t>
            </a:r>
            <a:r>
              <a:rPr lang="it-IT" dirty="0" err="1">
                <a:solidFill>
                  <a:schemeClr val="bg1"/>
                </a:solidFill>
                <a:latin typeface="Avenir Book" panose="02000503020000020003" pitchFamily="2" charset="0"/>
              </a:rPr>
              <a:t>classification</a:t>
            </a:r>
            <a:r>
              <a:rPr lang="it-IT" dirty="0">
                <a:solidFill>
                  <a:schemeClr val="bg1"/>
                </a:solidFill>
                <a:latin typeface="Avenir Book" panose="02000503020000020003" pitchFamily="2" charset="0"/>
              </a:rPr>
              <a:t>, in the </a:t>
            </a:r>
            <a:r>
              <a:rPr lang="it-IT" dirty="0" err="1">
                <a:solidFill>
                  <a:schemeClr val="bg1"/>
                </a:solidFill>
                <a:latin typeface="Avenir Book" panose="02000503020000020003" pitchFamily="2" charset="0"/>
              </a:rPr>
              <a:t>same</a:t>
            </a:r>
            <a:r>
              <a:rPr lang="it-IT" dirty="0">
                <a:solidFill>
                  <a:schemeClr val="bg1"/>
                </a:solidFill>
                <a:latin typeface="Avenir Book" panose="02000503020000020003" pitchFamily="2" charset="0"/>
              </a:rPr>
              <a:t> way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to be a </a:t>
            </a:r>
            <a:r>
              <a:rPr lang="it-IT" dirty="0" err="1">
                <a:solidFill>
                  <a:schemeClr val="bg1"/>
                </a:solidFill>
                <a:latin typeface="Avenir Book" panose="02000503020000020003" pitchFamily="2" charset="0"/>
              </a:rPr>
              <a:t>good</a:t>
            </a:r>
            <a:r>
              <a:rPr lang="it-IT" dirty="0">
                <a:solidFill>
                  <a:schemeClr val="bg1"/>
                </a:solidFill>
                <a:latin typeface="Avenir Book" panose="02000503020000020003" pitchFamily="2" charset="0"/>
              </a:rPr>
              <a:t> alternative for </a:t>
            </a:r>
            <a:r>
              <a:rPr lang="it-IT" dirty="0" err="1">
                <a:solidFill>
                  <a:schemeClr val="bg1"/>
                </a:solidFill>
                <a:latin typeface="Avenir Book" panose="02000503020000020003" pitchFamily="2" charset="0"/>
              </a:rPr>
              <a:t>object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detection</a:t>
            </a:r>
            <a:r>
              <a:rPr lang="it-IT" dirty="0">
                <a:solidFill>
                  <a:schemeClr val="bg1"/>
                </a:solidFill>
                <a:latin typeface="Avenir Book" panose="02000503020000020003" pitchFamily="2" charset="0"/>
              </a:rPr>
              <a:t> in COCO </a:t>
            </a:r>
            <a:r>
              <a:rPr lang="it-IT" dirty="0" err="1">
                <a:solidFill>
                  <a:schemeClr val="bg1"/>
                </a:solidFill>
                <a:latin typeface="Avenir Book" panose="02000503020000020003" pitchFamily="2" charset="0"/>
              </a:rPr>
              <a:t>dataset</a:t>
            </a:r>
            <a:r>
              <a:rPr lang="it-IT" dirty="0">
                <a:solidFill>
                  <a:schemeClr val="bg1"/>
                </a:solidFill>
                <a:latin typeface="Avenir Book" panose="02000503020000020003" pitchFamily="2" charset="0"/>
              </a:rPr>
              <a:t>. </a:t>
            </a:r>
          </a:p>
          <a:p>
            <a:endParaRPr lang="it-IT" dirty="0"/>
          </a:p>
          <a:p>
            <a:endParaRPr lang="en-GB" dirty="0"/>
          </a:p>
        </p:txBody>
      </p:sp>
    </p:spTree>
    <p:extLst>
      <p:ext uri="{BB962C8B-B14F-4D97-AF65-F5344CB8AC3E}">
        <p14:creationId xmlns:p14="http://schemas.microsoft.com/office/powerpoint/2010/main" val="2144706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9" name="CasellaDiTesto 8">
            <a:extLst>
              <a:ext uri="{FF2B5EF4-FFF2-40B4-BE49-F238E27FC236}">
                <a16:creationId xmlns:a16="http://schemas.microsoft.com/office/drawing/2014/main" id="{F165C120-FFD8-2245-800D-0946C753DF0A}"/>
              </a:ext>
            </a:extLst>
          </p:cNvPr>
          <p:cNvSpPr txBox="1"/>
          <p:nvPr/>
        </p:nvSpPr>
        <p:spPr>
          <a:xfrm>
            <a:off x="716692" y="1166841"/>
            <a:ext cx="4547286" cy="4524315"/>
          </a:xfrm>
          <a:prstGeom prst="rect">
            <a:avLst/>
          </a:prstGeom>
          <a:noFill/>
        </p:spPr>
        <p:txBody>
          <a:bodyPr wrap="square" rtlCol="0">
            <a:spAutoFit/>
          </a:bodyPr>
          <a:lstStyle/>
          <a:p>
            <a:r>
              <a:rPr lang="it-IT" dirty="0">
                <a:solidFill>
                  <a:schemeClr val="bg1"/>
                </a:solidFill>
                <a:latin typeface="Avenir Medium" panose="02000503020000020003" pitchFamily="2" charset="0"/>
              </a:rPr>
              <a:t>DropBlock </a:t>
            </a:r>
            <a:r>
              <a:rPr lang="it-IT" dirty="0" err="1">
                <a:solidFill>
                  <a:schemeClr val="bg1"/>
                </a:solidFill>
                <a:latin typeface="Avenir Medium" panose="02000503020000020003" pitchFamily="2" charset="0"/>
              </a:rPr>
              <a:t>method</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was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introduced</a:t>
            </a:r>
            <a:r>
              <a:rPr lang="it-IT" dirty="0">
                <a:solidFill>
                  <a:schemeClr val="bg1"/>
                </a:solidFill>
                <a:latin typeface="Avenir Medium" panose="02000503020000020003" pitchFamily="2" charset="0"/>
              </a:rPr>
              <a:t> to </a:t>
            </a:r>
            <a:r>
              <a:rPr lang="it-IT" dirty="0" err="1">
                <a:solidFill>
                  <a:schemeClr val="bg1"/>
                </a:solidFill>
                <a:latin typeface="Avenir Medium" panose="02000503020000020003" pitchFamily="2" charset="0"/>
              </a:rPr>
              <a:t>combat</a:t>
            </a:r>
            <a:r>
              <a:rPr lang="it-IT" dirty="0">
                <a:solidFill>
                  <a:schemeClr val="bg1"/>
                </a:solidFill>
                <a:latin typeface="Avenir Medium" panose="02000503020000020003" pitchFamily="2" charset="0"/>
              </a:rPr>
              <a:t> the major </a:t>
            </a:r>
            <a:r>
              <a:rPr lang="it-IT" dirty="0" err="1">
                <a:solidFill>
                  <a:schemeClr val="bg1"/>
                </a:solidFill>
                <a:latin typeface="Avenir Medium" panose="02000503020000020003" pitchFamily="2" charset="0"/>
              </a:rPr>
              <a:t>drawback</a:t>
            </a:r>
            <a:r>
              <a:rPr lang="it-IT" dirty="0">
                <a:solidFill>
                  <a:schemeClr val="bg1"/>
                </a:solidFill>
                <a:latin typeface="Avenir Medium" panose="02000503020000020003" pitchFamily="2" charset="0"/>
              </a:rPr>
              <a:t> of </a:t>
            </a:r>
            <a:r>
              <a:rPr lang="it-IT" dirty="0" err="1">
                <a:solidFill>
                  <a:schemeClr val="bg1"/>
                </a:solidFill>
                <a:latin typeface="Avenir Medium" panose="02000503020000020003" pitchFamily="2" charset="0"/>
              </a:rPr>
              <a:t>Dropout</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being</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dropping</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features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randomly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which</a:t>
            </a:r>
            <a:r>
              <a:rPr lang="it-IT" dirty="0">
                <a:solidFill>
                  <a:schemeClr val="bg1"/>
                </a:solidFill>
                <a:latin typeface="Avenir Medium" panose="02000503020000020003" pitchFamily="2" charset="0"/>
              </a:rPr>
              <a:t> prove to be </a:t>
            </a:r>
            <a:r>
              <a:rPr lang="it-IT" dirty="0" err="1">
                <a:solidFill>
                  <a:schemeClr val="bg1"/>
                </a:solidFill>
                <a:latin typeface="Avenir Medium" panose="02000503020000020003" pitchFamily="2" charset="0"/>
              </a:rPr>
              <a:t>effective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strategy</a:t>
            </a:r>
            <a:r>
              <a:rPr lang="it-IT" dirty="0">
                <a:solidFill>
                  <a:schemeClr val="bg1"/>
                </a:solidFill>
                <a:latin typeface="Avenir Medium" panose="02000503020000020003" pitchFamily="2" charset="0"/>
              </a:rPr>
              <a:t> for </a:t>
            </a:r>
            <a:r>
              <a:rPr lang="it-IT" dirty="0" err="1">
                <a:solidFill>
                  <a:schemeClr val="bg1"/>
                </a:solidFill>
                <a:latin typeface="Avenir Medium" panose="02000503020000020003" pitchFamily="2" charset="0"/>
              </a:rPr>
              <a:t>fully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connected</a:t>
            </a:r>
            <a:r>
              <a:rPr lang="it-IT" dirty="0">
                <a:solidFill>
                  <a:schemeClr val="bg1"/>
                </a:solidFill>
                <a:latin typeface="Avenir Medium" panose="02000503020000020003" pitchFamily="2" charset="0"/>
              </a:rPr>
              <a:t> networks </a:t>
            </a:r>
            <a:r>
              <a:rPr lang="it-IT" dirty="0" err="1">
                <a:solidFill>
                  <a:schemeClr val="bg1"/>
                </a:solidFill>
                <a:latin typeface="Avenir Medium" panose="02000503020000020003" pitchFamily="2" charset="0"/>
              </a:rPr>
              <a:t>but</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less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fruitful</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when</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it</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comes</a:t>
            </a:r>
            <a:r>
              <a:rPr lang="it-IT" dirty="0">
                <a:solidFill>
                  <a:schemeClr val="bg1"/>
                </a:solidFill>
                <a:latin typeface="Avenir Medium" panose="02000503020000020003" pitchFamily="2" charset="0"/>
              </a:rPr>
              <a:t> to </a:t>
            </a:r>
            <a:r>
              <a:rPr lang="it-IT" dirty="0" err="1">
                <a:solidFill>
                  <a:schemeClr val="bg1"/>
                </a:solidFill>
                <a:latin typeface="Avenir Medium" panose="02000503020000020003" pitchFamily="2" charset="0"/>
              </a:rPr>
              <a:t>convolutional</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layers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wherein</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features</a:t>
            </a:r>
            <a:r>
              <a:rPr lang="it-IT" dirty="0">
                <a:solidFill>
                  <a:schemeClr val="bg1"/>
                </a:solidFill>
                <a:latin typeface="Avenir Medium" panose="02000503020000020003" pitchFamily="2" charset="0"/>
              </a:rPr>
              <a:t> are </a:t>
            </a:r>
            <a:r>
              <a:rPr lang="it-IT" dirty="0" err="1">
                <a:solidFill>
                  <a:schemeClr val="bg1"/>
                </a:solidFill>
                <a:latin typeface="Avenir Medium" panose="02000503020000020003" pitchFamily="2" charset="0"/>
              </a:rPr>
              <a:t>spatially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correlated</a:t>
            </a:r>
            <a:r>
              <a:rPr lang="it-IT" dirty="0">
                <a:solidFill>
                  <a:schemeClr val="bg1"/>
                </a:solidFill>
                <a:latin typeface="Avenir Medium" panose="02000503020000020003" pitchFamily="2" charset="0"/>
              </a:rPr>
              <a:t>. DropBlock </a:t>
            </a:r>
            <a:r>
              <a:rPr lang="it-IT" dirty="0" err="1">
                <a:solidFill>
                  <a:schemeClr val="bg1"/>
                </a:solidFill>
                <a:latin typeface="Avenir Medium" panose="02000503020000020003" pitchFamily="2" charset="0"/>
              </a:rPr>
              <a:t>technique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discards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features</a:t>
            </a:r>
            <a:r>
              <a:rPr lang="it-IT" dirty="0">
                <a:solidFill>
                  <a:schemeClr val="bg1"/>
                </a:solidFill>
                <a:latin typeface="Avenir Medium" panose="02000503020000020003" pitchFamily="2" charset="0"/>
              </a:rPr>
              <a:t> in a </a:t>
            </a:r>
            <a:r>
              <a:rPr lang="it-IT" dirty="0" err="1">
                <a:solidFill>
                  <a:schemeClr val="bg1"/>
                </a:solidFill>
                <a:latin typeface="Avenir Medium" panose="02000503020000020003" pitchFamily="2" charset="0"/>
              </a:rPr>
              <a:t>contiguous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correlated</a:t>
            </a:r>
            <a:r>
              <a:rPr lang="it-IT" dirty="0">
                <a:solidFill>
                  <a:schemeClr val="bg1"/>
                </a:solidFill>
                <a:latin typeface="Avenir Medium" panose="02000503020000020003" pitchFamily="2" charset="0"/>
              </a:rPr>
              <a:t> area </a:t>
            </a:r>
            <a:r>
              <a:rPr lang="it-IT" dirty="0" err="1">
                <a:solidFill>
                  <a:schemeClr val="bg1"/>
                </a:solidFill>
                <a:latin typeface="Avenir Medium" panose="02000503020000020003" pitchFamily="2" charset="0"/>
              </a:rPr>
              <a:t>called</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block</a:t>
            </a:r>
            <a:r>
              <a:rPr lang="it-IT" dirty="0">
                <a:solidFill>
                  <a:schemeClr val="bg1"/>
                </a:solidFill>
                <a:latin typeface="Avenir Medium" panose="02000503020000020003" pitchFamily="2" charset="0"/>
              </a:rPr>
              <a:t>. By </a:t>
            </a:r>
            <a:r>
              <a:rPr lang="it-IT" dirty="0" err="1">
                <a:solidFill>
                  <a:schemeClr val="bg1"/>
                </a:solidFill>
                <a:latin typeface="Avenir Medium" panose="02000503020000020003" pitchFamily="2" charset="0"/>
              </a:rPr>
              <a:t>doing</a:t>
            </a:r>
            <a:r>
              <a:rPr lang="it-IT" dirty="0">
                <a:solidFill>
                  <a:schemeClr val="bg1"/>
                </a:solidFill>
                <a:latin typeface="Avenir Medium" panose="02000503020000020003" pitchFamily="2" charset="0"/>
              </a:rPr>
              <a:t> so, </a:t>
            </a:r>
            <a:r>
              <a:rPr lang="it-IT" dirty="0" err="1">
                <a:solidFill>
                  <a:schemeClr val="bg1"/>
                </a:solidFill>
                <a:latin typeface="Avenir Medium" panose="02000503020000020003" pitchFamily="2" charset="0"/>
              </a:rPr>
              <a:t>it</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able</a:t>
            </a:r>
            <a:r>
              <a:rPr lang="it-IT" dirty="0">
                <a:solidFill>
                  <a:schemeClr val="bg1"/>
                </a:solidFill>
                <a:latin typeface="Avenir Medium" panose="02000503020000020003" pitchFamily="2" charset="0"/>
              </a:rPr>
              <a:t> to </a:t>
            </a:r>
            <a:r>
              <a:rPr lang="it-IT" dirty="0" err="1">
                <a:solidFill>
                  <a:schemeClr val="bg1"/>
                </a:solidFill>
                <a:latin typeface="Avenir Medium" panose="02000503020000020003" pitchFamily="2" charset="0"/>
              </a:rPr>
              <a:t>fulfill</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purpose</a:t>
            </a:r>
            <a:r>
              <a:rPr lang="it-IT" dirty="0">
                <a:solidFill>
                  <a:schemeClr val="bg1"/>
                </a:solidFill>
                <a:latin typeface="Avenir Medium" panose="02000503020000020003" pitchFamily="2" charset="0"/>
              </a:rPr>
              <a:t> of </a:t>
            </a:r>
            <a:r>
              <a:rPr lang="it-IT" dirty="0" err="1">
                <a:solidFill>
                  <a:schemeClr val="bg1"/>
                </a:solidFill>
                <a:latin typeface="Avenir Medium" panose="02000503020000020003" pitchFamily="2" charset="0"/>
              </a:rPr>
              <a:t>generating</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simpler</a:t>
            </a:r>
            <a:r>
              <a:rPr lang="it-IT" dirty="0">
                <a:solidFill>
                  <a:schemeClr val="bg1"/>
                </a:solidFill>
                <a:latin typeface="Avenir Medium" panose="02000503020000020003" pitchFamily="2" charset="0"/>
              </a:rPr>
              <a:t> model and to put in the </a:t>
            </a:r>
            <a:r>
              <a:rPr lang="it-IT" dirty="0" err="1">
                <a:solidFill>
                  <a:schemeClr val="bg1"/>
                </a:solidFill>
                <a:latin typeface="Avenir Medium" panose="02000503020000020003" pitchFamily="2" charset="0"/>
              </a:rPr>
              <a:t>concept</a:t>
            </a:r>
            <a:r>
              <a:rPr lang="it-IT" dirty="0">
                <a:solidFill>
                  <a:schemeClr val="bg1"/>
                </a:solidFill>
                <a:latin typeface="Avenir Medium" panose="02000503020000020003" pitchFamily="2" charset="0"/>
              </a:rPr>
              <a:t> of </a:t>
            </a:r>
            <a:r>
              <a:rPr lang="it-IT" dirty="0" err="1">
                <a:solidFill>
                  <a:schemeClr val="bg1"/>
                </a:solidFill>
                <a:latin typeface="Avenir Medium" panose="02000503020000020003" pitchFamily="2" charset="0"/>
              </a:rPr>
              <a:t>learning</a:t>
            </a:r>
            <a:r>
              <a:rPr lang="it-IT" dirty="0">
                <a:solidFill>
                  <a:schemeClr val="bg1"/>
                </a:solidFill>
                <a:latin typeface="Avenir Medium" panose="02000503020000020003" pitchFamily="2" charset="0"/>
              </a:rPr>
              <a:t> a </a:t>
            </a:r>
            <a:r>
              <a:rPr lang="it-IT" dirty="0" err="1">
                <a:solidFill>
                  <a:schemeClr val="bg1"/>
                </a:solidFill>
                <a:latin typeface="Avenir Medium" panose="02000503020000020003" pitchFamily="2" charset="0"/>
              </a:rPr>
              <a:t>fraction</a:t>
            </a:r>
            <a:r>
              <a:rPr lang="it-IT" dirty="0">
                <a:solidFill>
                  <a:schemeClr val="bg1"/>
                </a:solidFill>
                <a:latin typeface="Avenir Medium" panose="02000503020000020003" pitchFamily="2" charset="0"/>
              </a:rPr>
              <a:t> of the </a:t>
            </a:r>
            <a:r>
              <a:rPr lang="it-IT" dirty="0" err="1">
                <a:solidFill>
                  <a:schemeClr val="bg1"/>
                </a:solidFill>
                <a:latin typeface="Avenir Medium" panose="02000503020000020003" pitchFamily="2" charset="0"/>
              </a:rPr>
              <a:t>weights</a:t>
            </a:r>
            <a:r>
              <a:rPr lang="it-IT" dirty="0">
                <a:solidFill>
                  <a:schemeClr val="bg1"/>
                </a:solidFill>
                <a:latin typeface="Avenir Medium" panose="02000503020000020003" pitchFamily="2" charset="0"/>
              </a:rPr>
              <a:t> in the network in </a:t>
            </a:r>
            <a:r>
              <a:rPr lang="it-IT" dirty="0" err="1">
                <a:solidFill>
                  <a:schemeClr val="bg1"/>
                </a:solidFill>
                <a:latin typeface="Avenir Medium" panose="02000503020000020003" pitchFamily="2" charset="0"/>
              </a:rPr>
              <a:t>each</a:t>
            </a:r>
            <a:r>
              <a:rPr lang="it-IT" dirty="0">
                <a:solidFill>
                  <a:schemeClr val="bg1"/>
                </a:solidFill>
                <a:latin typeface="Avenir Medium" panose="02000503020000020003" pitchFamily="2" charset="0"/>
              </a:rPr>
              <a:t> training </a:t>
            </a:r>
            <a:r>
              <a:rPr lang="it-IT" dirty="0" err="1">
                <a:solidFill>
                  <a:schemeClr val="bg1"/>
                </a:solidFill>
                <a:latin typeface="Avenir Medium" panose="02000503020000020003" pitchFamily="2" charset="0"/>
              </a:rPr>
              <a:t>iteration</a:t>
            </a:r>
            <a:r>
              <a:rPr lang="it-IT" dirty="0">
                <a:solidFill>
                  <a:schemeClr val="bg1"/>
                </a:solidFill>
                <a:latin typeface="Avenir Medium" panose="02000503020000020003" pitchFamily="2" charset="0"/>
              </a:rPr>
              <a:t> to </a:t>
            </a:r>
            <a:r>
              <a:rPr lang="it-IT" dirty="0" err="1">
                <a:solidFill>
                  <a:schemeClr val="bg1"/>
                </a:solidFill>
                <a:latin typeface="Avenir Medium" panose="02000503020000020003" pitchFamily="2" charset="0"/>
              </a:rPr>
              <a:t>penalize</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weight</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matrix</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which</a:t>
            </a:r>
            <a:r>
              <a:rPr lang="it-IT" dirty="0">
                <a:solidFill>
                  <a:schemeClr val="bg1"/>
                </a:solidFill>
                <a:latin typeface="Avenir Medium" panose="02000503020000020003" pitchFamily="2" charset="0"/>
              </a:rPr>
              <a:t> in turn </a:t>
            </a:r>
            <a:r>
              <a:rPr lang="it-IT" dirty="0" err="1">
                <a:solidFill>
                  <a:schemeClr val="bg1"/>
                </a:solidFill>
                <a:latin typeface="Avenir Medium" panose="02000503020000020003" pitchFamily="2" charset="0"/>
              </a:rPr>
              <a:t>reduces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overfitting</a:t>
            </a:r>
            <a:r>
              <a:rPr lang="it-IT" dirty="0">
                <a:solidFill>
                  <a:schemeClr val="bg1"/>
                </a:solidFill>
                <a:latin typeface="Avenir Medium" panose="02000503020000020003" pitchFamily="2" charset="0"/>
              </a:rPr>
              <a:t>.</a:t>
            </a:r>
            <a:endParaRPr lang="en-GB" dirty="0">
              <a:solidFill>
                <a:schemeClr val="bg1"/>
              </a:solidFill>
              <a:latin typeface="Avenir Medium" panose="02000503020000020003" pitchFamily="2" charset="0"/>
            </a:endParaRP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2750753"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Introduction</a:t>
            </a:r>
            <a:r>
              <a:rPr lang="en-GB" dirty="0"/>
              <a:t> </a:t>
            </a:r>
          </a:p>
        </p:txBody>
      </p:sp>
      <p:pic>
        <p:nvPicPr>
          <p:cNvPr id="11" name="Immagine 10">
            <a:extLst>
              <a:ext uri="{FF2B5EF4-FFF2-40B4-BE49-F238E27FC236}">
                <a16:creationId xmlns:a16="http://schemas.microsoft.com/office/drawing/2014/main" id="{F61B8D5F-90A1-FE4F-8903-C1597F8B0F21}"/>
              </a:ext>
            </a:extLst>
          </p:cNvPr>
          <p:cNvPicPr>
            <a:picLocks noChangeAspect="1"/>
          </p:cNvPicPr>
          <p:nvPr/>
        </p:nvPicPr>
        <p:blipFill>
          <a:blip r:embed="rId2"/>
          <a:stretch>
            <a:fillRect/>
          </a:stretch>
        </p:blipFill>
        <p:spPr>
          <a:xfrm>
            <a:off x="6559460" y="1566174"/>
            <a:ext cx="2184400" cy="2197100"/>
          </a:xfrm>
          <a:prstGeom prst="rect">
            <a:avLst/>
          </a:prstGeom>
        </p:spPr>
      </p:pic>
      <p:pic>
        <p:nvPicPr>
          <p:cNvPr id="12" name="Immagine 11">
            <a:extLst>
              <a:ext uri="{FF2B5EF4-FFF2-40B4-BE49-F238E27FC236}">
                <a16:creationId xmlns:a16="http://schemas.microsoft.com/office/drawing/2014/main" id="{C05F1278-1908-5D43-A789-E2F34FD90210}"/>
              </a:ext>
            </a:extLst>
          </p:cNvPr>
          <p:cNvPicPr>
            <a:picLocks noChangeAspect="1"/>
          </p:cNvPicPr>
          <p:nvPr/>
        </p:nvPicPr>
        <p:blipFill>
          <a:blip r:embed="rId3"/>
          <a:stretch>
            <a:fillRect/>
          </a:stretch>
        </p:blipFill>
        <p:spPr>
          <a:xfrm>
            <a:off x="9290908" y="1566174"/>
            <a:ext cx="2184400" cy="2197100"/>
          </a:xfrm>
          <a:prstGeom prst="rect">
            <a:avLst/>
          </a:prstGeom>
        </p:spPr>
      </p:pic>
      <p:sp>
        <p:nvSpPr>
          <p:cNvPr id="2" name="CasellaDiTesto 1">
            <a:extLst>
              <a:ext uri="{FF2B5EF4-FFF2-40B4-BE49-F238E27FC236}">
                <a16:creationId xmlns:a16="http://schemas.microsoft.com/office/drawing/2014/main" id="{A1120C42-B83D-1146-A129-24F6B070644C}"/>
              </a:ext>
            </a:extLst>
          </p:cNvPr>
          <p:cNvSpPr txBox="1"/>
          <p:nvPr/>
        </p:nvSpPr>
        <p:spPr>
          <a:xfrm>
            <a:off x="7428682" y="3875964"/>
            <a:ext cx="396262" cy="338554"/>
          </a:xfrm>
          <a:prstGeom prst="rect">
            <a:avLst/>
          </a:prstGeom>
          <a:noFill/>
        </p:spPr>
        <p:txBody>
          <a:bodyPr wrap="none" rtlCol="0">
            <a:spAutoFit/>
          </a:bodyPr>
          <a:lstStyle/>
          <a:p>
            <a:r>
              <a:rPr lang="en-GB" sz="1600" dirty="0">
                <a:solidFill>
                  <a:schemeClr val="bg1"/>
                </a:solidFill>
                <a:latin typeface="Avenir Book" panose="02000503020000020003" pitchFamily="2" charset="0"/>
              </a:rPr>
              <a:t>(a)</a:t>
            </a:r>
          </a:p>
        </p:txBody>
      </p:sp>
      <p:sp>
        <p:nvSpPr>
          <p:cNvPr id="13" name="CasellaDiTesto 12">
            <a:extLst>
              <a:ext uri="{FF2B5EF4-FFF2-40B4-BE49-F238E27FC236}">
                <a16:creationId xmlns:a16="http://schemas.microsoft.com/office/drawing/2014/main" id="{F8C6A8F6-2F19-194D-979D-E9804AF3F81A}"/>
              </a:ext>
            </a:extLst>
          </p:cNvPr>
          <p:cNvSpPr txBox="1"/>
          <p:nvPr/>
        </p:nvSpPr>
        <p:spPr>
          <a:xfrm>
            <a:off x="10184977" y="3875964"/>
            <a:ext cx="415498" cy="338554"/>
          </a:xfrm>
          <a:prstGeom prst="rect">
            <a:avLst/>
          </a:prstGeom>
          <a:noFill/>
        </p:spPr>
        <p:txBody>
          <a:bodyPr wrap="none" rtlCol="0">
            <a:spAutoFit/>
          </a:bodyPr>
          <a:lstStyle/>
          <a:p>
            <a:r>
              <a:rPr lang="en-GB" sz="1600" dirty="0">
                <a:solidFill>
                  <a:schemeClr val="bg1"/>
                </a:solidFill>
                <a:latin typeface="Avenir Book" panose="02000503020000020003" pitchFamily="2" charset="0"/>
              </a:rPr>
              <a:t>(b)</a:t>
            </a:r>
          </a:p>
        </p:txBody>
      </p:sp>
      <p:sp>
        <p:nvSpPr>
          <p:cNvPr id="3" name="CasellaDiTesto 2">
            <a:extLst>
              <a:ext uri="{FF2B5EF4-FFF2-40B4-BE49-F238E27FC236}">
                <a16:creationId xmlns:a16="http://schemas.microsoft.com/office/drawing/2014/main" id="{2D8974FF-5E6E-274D-BF78-6F1A7F8E16A1}"/>
              </a:ext>
            </a:extLst>
          </p:cNvPr>
          <p:cNvSpPr txBox="1"/>
          <p:nvPr/>
        </p:nvSpPr>
        <p:spPr>
          <a:xfrm>
            <a:off x="6305782" y="4296430"/>
            <a:ext cx="5970252" cy="738664"/>
          </a:xfrm>
          <a:prstGeom prst="rect">
            <a:avLst/>
          </a:prstGeom>
          <a:noFill/>
        </p:spPr>
        <p:txBody>
          <a:bodyPr wrap="square" rtlCol="0">
            <a:spAutoFit/>
          </a:bodyPr>
          <a:lstStyle/>
          <a:p>
            <a:r>
              <a:rPr lang="en-GB" sz="1400" dirty="0">
                <a:solidFill>
                  <a:schemeClr val="bg1"/>
                </a:solidFill>
                <a:latin typeface="Avenir Book" panose="02000503020000020003" pitchFamily="2" charset="0"/>
              </a:rPr>
              <a:t>Mask sampling in DropBlock. (a) On every feature map, similar to dropout, we first sample a mask M. (b) Every zero entry on M is expanded to </a:t>
            </a:r>
            <a:r>
              <a:rPr lang="en-GB" sz="1400" i="1" dirty="0" err="1">
                <a:solidFill>
                  <a:schemeClr val="bg1"/>
                </a:solidFill>
                <a:latin typeface="Avenir Book" panose="02000503020000020003" pitchFamily="2" charset="0"/>
              </a:rPr>
              <a:t>block_size</a:t>
            </a:r>
            <a:r>
              <a:rPr lang="en-GB" sz="1400" i="1" dirty="0">
                <a:solidFill>
                  <a:schemeClr val="bg1"/>
                </a:solidFill>
                <a:latin typeface="Avenir Book" panose="02000503020000020003" pitchFamily="2" charset="0"/>
              </a:rPr>
              <a:t> X </a:t>
            </a:r>
            <a:r>
              <a:rPr lang="en-GB" sz="1400" i="1" dirty="0" err="1">
                <a:solidFill>
                  <a:schemeClr val="bg1"/>
                </a:solidFill>
                <a:latin typeface="Avenir Book" panose="02000503020000020003" pitchFamily="2" charset="0"/>
              </a:rPr>
              <a:t>block_size</a:t>
            </a:r>
            <a:r>
              <a:rPr lang="en-GB" sz="1400" i="1" dirty="0">
                <a:solidFill>
                  <a:schemeClr val="bg1"/>
                </a:solidFill>
                <a:latin typeface="Avenir Book" panose="02000503020000020003" pitchFamily="2" charset="0"/>
              </a:rPr>
              <a:t>  </a:t>
            </a:r>
            <a:r>
              <a:rPr lang="en-GB" sz="1400" dirty="0">
                <a:solidFill>
                  <a:schemeClr val="bg1"/>
                </a:solidFill>
                <a:latin typeface="Avenir Book" panose="02000503020000020003" pitchFamily="2" charset="0"/>
              </a:rPr>
              <a:t>zero block.</a:t>
            </a:r>
          </a:p>
        </p:txBody>
      </p:sp>
    </p:spTree>
    <p:extLst>
      <p:ext uri="{BB962C8B-B14F-4D97-AF65-F5344CB8AC3E}">
        <p14:creationId xmlns:p14="http://schemas.microsoft.com/office/powerpoint/2010/main" val="3229780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9" name="CasellaDiTesto 8">
            <a:extLst>
              <a:ext uri="{FF2B5EF4-FFF2-40B4-BE49-F238E27FC236}">
                <a16:creationId xmlns:a16="http://schemas.microsoft.com/office/drawing/2014/main" id="{F165C120-FFD8-2245-800D-0946C753DF0A}"/>
              </a:ext>
            </a:extLst>
          </p:cNvPr>
          <p:cNvSpPr txBox="1"/>
          <p:nvPr/>
        </p:nvSpPr>
        <p:spPr>
          <a:xfrm>
            <a:off x="716692" y="1895104"/>
            <a:ext cx="4547286" cy="1754326"/>
          </a:xfrm>
          <a:prstGeom prst="rect">
            <a:avLst/>
          </a:prstGeom>
          <a:noFill/>
        </p:spPr>
        <p:txBody>
          <a:bodyPr wrap="square" rtlCol="0">
            <a:spAutoFit/>
          </a:bodyPr>
          <a:lstStyle/>
          <a:p>
            <a:r>
              <a:rPr lang="it-IT" dirty="0">
                <a:solidFill>
                  <a:schemeClr val="bg1"/>
                </a:solidFill>
                <a:latin typeface="Avenir Medium" panose="02000503020000020003" pitchFamily="2" charset="0"/>
              </a:rPr>
              <a:t>The </a:t>
            </a:r>
            <a:r>
              <a:rPr lang="it-IT" dirty="0" err="1">
                <a:solidFill>
                  <a:schemeClr val="bg1"/>
                </a:solidFill>
                <a:latin typeface="Avenir Medium" panose="02000503020000020003" pitchFamily="2" charset="0"/>
              </a:rPr>
              <a:t>principal</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parameters</a:t>
            </a:r>
            <a:r>
              <a:rPr lang="it-IT" dirty="0">
                <a:solidFill>
                  <a:schemeClr val="bg1"/>
                </a:solidFill>
                <a:latin typeface="Avenir Medium" panose="02000503020000020003" pitchFamily="2" charset="0"/>
              </a:rPr>
              <a:t> for DropBlock </a:t>
            </a:r>
            <a:r>
              <a:rPr lang="it-IT" dirty="0" err="1">
                <a:solidFill>
                  <a:schemeClr val="bg1"/>
                </a:solidFill>
                <a:latin typeface="Avenir Medium" panose="02000503020000020003" pitchFamily="2" charset="0"/>
              </a:rPr>
              <a:t>algorithm</a:t>
            </a:r>
            <a:r>
              <a:rPr lang="it-IT" dirty="0">
                <a:solidFill>
                  <a:schemeClr val="bg1"/>
                </a:solidFill>
                <a:latin typeface="Avenir Medium" panose="02000503020000020003" pitchFamily="2" charset="0"/>
              </a:rPr>
              <a:t> are the </a:t>
            </a:r>
            <a:r>
              <a:rPr lang="it-IT" dirty="0" err="1">
                <a:solidFill>
                  <a:schemeClr val="bg1"/>
                </a:solidFill>
                <a:latin typeface="Avenir Medium" panose="02000503020000020003" pitchFamily="2" charset="0"/>
              </a:rPr>
              <a:t>size</a:t>
            </a:r>
            <a:r>
              <a:rPr lang="it-IT" dirty="0">
                <a:solidFill>
                  <a:schemeClr val="bg1"/>
                </a:solidFill>
                <a:latin typeface="Avenir Medium" panose="02000503020000020003" pitchFamily="2" charset="0"/>
              </a:rPr>
              <a:t> of the </a:t>
            </a:r>
            <a:r>
              <a:rPr lang="it-IT" dirty="0" err="1">
                <a:solidFill>
                  <a:schemeClr val="bg1"/>
                </a:solidFill>
                <a:latin typeface="Avenir Medium" panose="02000503020000020003" pitchFamily="2" charset="0"/>
              </a:rPr>
              <a:t>block</a:t>
            </a:r>
            <a:r>
              <a:rPr lang="it-IT" dirty="0">
                <a:solidFill>
                  <a:schemeClr val="bg1"/>
                </a:solidFill>
                <a:latin typeface="Avenir Medium" panose="02000503020000020003" pitchFamily="2" charset="0"/>
              </a:rPr>
              <a:t> to be </a:t>
            </a:r>
            <a:r>
              <a:rPr lang="it-IT" dirty="0" err="1">
                <a:solidFill>
                  <a:schemeClr val="bg1"/>
                </a:solidFill>
                <a:latin typeface="Avenir Medium" panose="02000503020000020003" pitchFamily="2" charset="0"/>
              </a:rPr>
              <a:t>dropped</a:t>
            </a:r>
            <a:r>
              <a:rPr lang="it-IT" dirty="0">
                <a:solidFill>
                  <a:schemeClr val="bg1"/>
                </a:solidFill>
                <a:latin typeface="Avenir Medium" panose="02000503020000020003" pitchFamily="2" charset="0"/>
              </a:rPr>
              <a:t> i.e. </a:t>
            </a:r>
            <a:r>
              <a:rPr lang="it-IT" b="1" i="1" dirty="0" err="1">
                <a:solidFill>
                  <a:schemeClr val="bg1"/>
                </a:solidFill>
                <a:latin typeface="Avenir Medium" panose="02000503020000020003" pitchFamily="2" charset="0"/>
              </a:rPr>
              <a:t>block_size</a:t>
            </a:r>
            <a:r>
              <a:rPr lang="it-IT" b="1" i="1" dirty="0">
                <a:solidFill>
                  <a:schemeClr val="bg1"/>
                </a:solidFill>
                <a:latin typeface="Avenir Medium" panose="02000503020000020003" pitchFamily="2" charset="0"/>
              </a:rPr>
              <a:t> </a:t>
            </a:r>
            <a:r>
              <a:rPr lang="it-IT" dirty="0">
                <a:solidFill>
                  <a:schemeClr val="bg1"/>
                </a:solidFill>
                <a:latin typeface="Avenir Medium" panose="02000503020000020003" pitchFamily="2" charset="0"/>
              </a:rPr>
              <a:t>and </a:t>
            </a:r>
            <a:r>
              <a:rPr lang="it-IT" dirty="0" err="1">
                <a:solidFill>
                  <a:schemeClr val="bg1"/>
                </a:solidFill>
                <a:latin typeface="Avenir Medium" panose="02000503020000020003" pitchFamily="2" charset="0"/>
              </a:rPr>
              <a:t>how</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many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activation</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units</a:t>
            </a:r>
            <a:r>
              <a:rPr lang="it-IT" dirty="0">
                <a:solidFill>
                  <a:schemeClr val="bg1"/>
                </a:solidFill>
                <a:latin typeface="Avenir Medium" panose="02000503020000020003" pitchFamily="2" charset="0"/>
              </a:rPr>
              <a:t> to be </a:t>
            </a:r>
            <a:r>
              <a:rPr lang="it-IT" dirty="0" err="1">
                <a:solidFill>
                  <a:schemeClr val="bg1"/>
                </a:solidFill>
                <a:latin typeface="Avenir Medium" panose="02000503020000020003" pitchFamily="2" charset="0"/>
              </a:rPr>
              <a:t>dropped</a:t>
            </a:r>
            <a:r>
              <a:rPr lang="it-IT" dirty="0">
                <a:solidFill>
                  <a:schemeClr val="bg1"/>
                </a:solidFill>
                <a:latin typeface="Avenir Medium" panose="02000503020000020003" pitchFamily="2" charset="0"/>
              </a:rPr>
              <a:t> i.e.</a:t>
            </a:r>
            <a:r>
              <a:rPr lang="it-IT" i="1" dirty="0">
                <a:solidFill>
                  <a:schemeClr val="bg1"/>
                </a:solidFill>
                <a:latin typeface="Avenir Medium" panose="02000503020000020003" pitchFamily="2" charset="0"/>
              </a:rPr>
              <a:t> </a:t>
            </a:r>
            <a:r>
              <a:rPr lang="el-GR" dirty="0">
                <a:solidFill>
                  <a:schemeClr val="bg1"/>
                </a:solidFill>
                <a:latin typeface="Avenir Medium" panose="02000503020000020003" pitchFamily="2" charset="0"/>
              </a:rPr>
              <a:t>γ</a:t>
            </a:r>
            <a:r>
              <a:rPr lang="it-IT" dirty="0">
                <a:solidFill>
                  <a:schemeClr val="bg1"/>
                </a:solidFill>
                <a:latin typeface="Avenir Medium" panose="02000503020000020003" pitchFamily="2" charset="0"/>
              </a:rPr>
              <a:t> with </a:t>
            </a:r>
            <a:r>
              <a:rPr lang="it-IT" dirty="0" err="1">
                <a:solidFill>
                  <a:schemeClr val="bg1"/>
                </a:solidFill>
                <a:latin typeface="Avenir Medium" panose="02000503020000020003" pitchFamily="2" charset="0"/>
              </a:rPr>
              <a:t>each</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feature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channel</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having</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its</a:t>
            </a:r>
            <a:r>
              <a:rPr lang="it-IT" dirty="0">
                <a:solidFill>
                  <a:schemeClr val="bg1"/>
                </a:solidFill>
                <a:latin typeface="Avenir Medium" panose="02000503020000020003" pitchFamily="2" charset="0"/>
              </a:rPr>
              <a:t> DropBlock </a:t>
            </a:r>
            <a:r>
              <a:rPr lang="it-IT" dirty="0" err="1">
                <a:solidFill>
                  <a:schemeClr val="bg1"/>
                </a:solidFill>
                <a:latin typeface="Avenir Medium" panose="02000503020000020003" pitchFamily="2" charset="0"/>
              </a:rPr>
              <a:t>mask</a:t>
            </a:r>
            <a:r>
              <a:rPr lang="it-IT" dirty="0">
                <a:solidFill>
                  <a:schemeClr val="bg1"/>
                </a:solidFill>
                <a:latin typeface="Avenir Medium" panose="02000503020000020003" pitchFamily="2" charset="0"/>
              </a:rPr>
              <a:t>.</a:t>
            </a:r>
            <a:endParaRPr lang="en-GB" dirty="0">
              <a:solidFill>
                <a:schemeClr val="bg1"/>
              </a:solidFill>
              <a:latin typeface="Avenir Medium" panose="02000503020000020003" pitchFamily="2" charset="0"/>
            </a:endParaRP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2409314"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DropBlock</a:t>
            </a:r>
            <a:r>
              <a:rPr lang="en-GB" dirty="0"/>
              <a:t> </a:t>
            </a: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98342493-F26F-424A-902F-04D5C6470807}"/>
                  </a:ext>
                </a:extLst>
              </p:cNvPr>
              <p:cNvSpPr txBox="1"/>
              <p:nvPr/>
            </p:nvSpPr>
            <p:spPr>
              <a:xfrm>
                <a:off x="5959367" y="3045035"/>
                <a:ext cx="5318234" cy="6043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bg1"/>
                          </a:solidFill>
                          <a:latin typeface="Cambria Math" panose="02040503050406030204" pitchFamily="18" charset="0"/>
                          <a:ea typeface="Cambria Math" panose="02040503050406030204" pitchFamily="18" charset="0"/>
                        </a:rPr>
                        <m:t>𝛾</m:t>
                      </m:r>
                      <m:r>
                        <a:rPr lang="it-IT" b="0" i="1" smtClean="0">
                          <a:solidFill>
                            <a:schemeClr val="bg1"/>
                          </a:solidFill>
                          <a:latin typeface="Cambria Math" panose="02040503050406030204" pitchFamily="18" charset="0"/>
                          <a:ea typeface="Cambria Math" panose="02040503050406030204" pitchFamily="18" charset="0"/>
                        </a:rPr>
                        <m:t>= </m:t>
                      </m:r>
                      <m:f>
                        <m:fPr>
                          <m:ctrlPr>
                            <a:rPr lang="it-IT" b="0" i="1" smtClean="0">
                              <a:solidFill>
                                <a:schemeClr val="bg1"/>
                              </a:solidFill>
                              <a:latin typeface="Cambria Math" panose="02040503050406030204" pitchFamily="18" charset="0"/>
                            </a:rPr>
                          </m:ctrlPr>
                        </m:fPr>
                        <m:num>
                          <m:r>
                            <a:rPr lang="it-IT" b="0" i="1" smtClean="0">
                              <a:solidFill>
                                <a:schemeClr val="bg1"/>
                              </a:solidFill>
                              <a:latin typeface="Cambria Math" panose="02040503050406030204" pitchFamily="18" charset="0"/>
                            </a:rPr>
                            <m:t>1−</m:t>
                          </m:r>
                          <m:r>
                            <a:rPr lang="it-IT" b="0" i="1" smtClean="0">
                              <a:solidFill>
                                <a:schemeClr val="bg1"/>
                              </a:solidFill>
                              <a:latin typeface="Cambria Math" panose="02040503050406030204" pitchFamily="18" charset="0"/>
                            </a:rPr>
                            <m:t>𝑘𝑒𝑒𝑝</m:t>
                          </m:r>
                          <m:r>
                            <a:rPr lang="it-IT" b="0" i="1" smtClean="0">
                              <a:solidFill>
                                <a:schemeClr val="bg1"/>
                              </a:solidFill>
                              <a:latin typeface="Cambria Math" panose="02040503050406030204" pitchFamily="18" charset="0"/>
                            </a:rPr>
                            <m:t>_</m:t>
                          </m:r>
                          <m:r>
                            <a:rPr lang="it-IT" b="0" i="1" smtClean="0">
                              <a:solidFill>
                                <a:schemeClr val="bg1"/>
                              </a:solidFill>
                              <a:latin typeface="Cambria Math" panose="02040503050406030204" pitchFamily="18" charset="0"/>
                            </a:rPr>
                            <m:t>𝑝𝑟𝑜𝑏</m:t>
                          </m:r>
                        </m:num>
                        <m:den>
                          <m:sSup>
                            <m:sSupPr>
                              <m:ctrlPr>
                                <a:rPr lang="it-IT" b="0" i="1" smtClean="0">
                                  <a:solidFill>
                                    <a:schemeClr val="bg1"/>
                                  </a:solidFill>
                                  <a:latin typeface="Cambria Math" panose="02040503050406030204" pitchFamily="18" charset="0"/>
                                </a:rPr>
                              </m:ctrlPr>
                            </m:sSupPr>
                            <m:e>
                              <m:r>
                                <a:rPr lang="it-IT" b="0" i="1" smtClean="0">
                                  <a:solidFill>
                                    <a:schemeClr val="bg1"/>
                                  </a:solidFill>
                                  <a:latin typeface="Cambria Math" panose="02040503050406030204" pitchFamily="18" charset="0"/>
                                </a:rPr>
                                <m:t>𝑏𝑙𝑜𝑐𝑘𝑠𝑖𝑧𝑒</m:t>
                              </m:r>
                            </m:e>
                            <m:sup>
                              <m:r>
                                <a:rPr lang="it-IT" b="0" i="1" smtClean="0">
                                  <a:solidFill>
                                    <a:schemeClr val="bg1"/>
                                  </a:solidFill>
                                  <a:latin typeface="Cambria Math" panose="02040503050406030204" pitchFamily="18" charset="0"/>
                                </a:rPr>
                                <m:t>2</m:t>
                              </m:r>
                            </m:sup>
                          </m:sSup>
                        </m:den>
                      </m:f>
                      <m:f>
                        <m:fPr>
                          <m:ctrlPr>
                            <a:rPr lang="it-IT" b="0" i="1" smtClean="0">
                              <a:solidFill>
                                <a:schemeClr val="bg1"/>
                              </a:solidFill>
                              <a:latin typeface="Cambria Math" panose="02040503050406030204" pitchFamily="18" charset="0"/>
                              <a:ea typeface="Cambria Math" panose="02040503050406030204" pitchFamily="18" charset="0"/>
                            </a:rPr>
                          </m:ctrlPr>
                        </m:fPr>
                        <m:num>
                          <m:sSup>
                            <m:sSupPr>
                              <m:ctrlPr>
                                <a:rPr lang="it-IT" b="0" i="1" smtClean="0">
                                  <a:solidFill>
                                    <a:schemeClr val="bg1"/>
                                  </a:solidFill>
                                  <a:latin typeface="Cambria Math" panose="02040503050406030204" pitchFamily="18" charset="0"/>
                                  <a:ea typeface="Cambria Math" panose="02040503050406030204" pitchFamily="18" charset="0"/>
                                </a:rPr>
                              </m:ctrlPr>
                            </m:sSupPr>
                            <m:e>
                              <m:r>
                                <a:rPr lang="it-IT" b="0" i="1" smtClean="0">
                                  <a:solidFill>
                                    <a:schemeClr val="bg1"/>
                                  </a:solidFill>
                                  <a:latin typeface="Cambria Math" panose="02040503050406030204" pitchFamily="18" charset="0"/>
                                  <a:ea typeface="Cambria Math" panose="02040503050406030204" pitchFamily="18" charset="0"/>
                                </a:rPr>
                                <m:t>𝑓𝑒𝑎𝑡𝑠𝑖𝑧𝑒</m:t>
                              </m:r>
                            </m:e>
                            <m:sup>
                              <m:r>
                                <a:rPr lang="it-IT" b="0" i="1" smtClean="0">
                                  <a:solidFill>
                                    <a:schemeClr val="bg1"/>
                                  </a:solidFill>
                                  <a:latin typeface="Cambria Math" panose="02040503050406030204" pitchFamily="18" charset="0"/>
                                  <a:ea typeface="Cambria Math" panose="02040503050406030204" pitchFamily="18" charset="0"/>
                                </a:rPr>
                                <m:t>2</m:t>
                              </m:r>
                            </m:sup>
                          </m:sSup>
                        </m:num>
                        <m:den>
                          <m:sSup>
                            <m:sSupPr>
                              <m:ctrlPr>
                                <a:rPr lang="it-IT" b="0" i="1" smtClean="0">
                                  <a:solidFill>
                                    <a:schemeClr val="bg1"/>
                                  </a:solidFill>
                                  <a:latin typeface="Cambria Math" panose="02040503050406030204" pitchFamily="18" charset="0"/>
                                  <a:ea typeface="Cambria Math" panose="02040503050406030204" pitchFamily="18" charset="0"/>
                                </a:rPr>
                              </m:ctrlPr>
                            </m:sSupPr>
                            <m:e>
                              <m:d>
                                <m:dPr>
                                  <m:ctrlPr>
                                    <a:rPr lang="it-IT" b="0" i="1" smtClean="0">
                                      <a:solidFill>
                                        <a:schemeClr val="bg1"/>
                                      </a:solidFill>
                                      <a:latin typeface="Cambria Math" panose="02040503050406030204" pitchFamily="18" charset="0"/>
                                      <a:ea typeface="Cambria Math" panose="02040503050406030204" pitchFamily="18" charset="0"/>
                                    </a:rPr>
                                  </m:ctrlPr>
                                </m:dPr>
                                <m:e>
                                  <m:r>
                                    <a:rPr lang="it-IT" b="0" i="1" smtClean="0">
                                      <a:solidFill>
                                        <a:schemeClr val="bg1"/>
                                      </a:solidFill>
                                      <a:latin typeface="Cambria Math" panose="02040503050406030204" pitchFamily="18" charset="0"/>
                                      <a:ea typeface="Cambria Math" panose="02040503050406030204" pitchFamily="18" charset="0"/>
                                    </a:rPr>
                                    <m:t>𝑓𝑒𝑎𝑡𝑠𝑖𝑧𝑒</m:t>
                                  </m:r>
                                  <m:r>
                                    <a:rPr lang="it-IT" b="0" i="1" smtClean="0">
                                      <a:solidFill>
                                        <a:schemeClr val="bg1"/>
                                      </a:solidFill>
                                      <a:latin typeface="Cambria Math" panose="02040503050406030204" pitchFamily="18" charset="0"/>
                                      <a:ea typeface="Cambria Math" panose="02040503050406030204" pitchFamily="18" charset="0"/>
                                    </a:rPr>
                                    <m:t>−</m:t>
                                  </m:r>
                                  <m:r>
                                    <a:rPr lang="it-IT" b="0" i="1" smtClean="0">
                                      <a:solidFill>
                                        <a:schemeClr val="bg1"/>
                                      </a:solidFill>
                                      <a:latin typeface="Cambria Math" panose="02040503050406030204" pitchFamily="18" charset="0"/>
                                      <a:ea typeface="Cambria Math" panose="02040503050406030204" pitchFamily="18" charset="0"/>
                                    </a:rPr>
                                    <m:t>𝑏𝑙𝑜𝑐𝑘𝑠𝑖𝑧𝑒</m:t>
                                  </m:r>
                                  <m:r>
                                    <a:rPr lang="it-IT" b="0" i="1" smtClean="0">
                                      <a:solidFill>
                                        <a:schemeClr val="bg1"/>
                                      </a:solidFill>
                                      <a:latin typeface="Cambria Math" panose="02040503050406030204" pitchFamily="18" charset="0"/>
                                      <a:ea typeface="Cambria Math" panose="02040503050406030204" pitchFamily="18" charset="0"/>
                                    </a:rPr>
                                    <m:t>+1 </m:t>
                                  </m:r>
                                </m:e>
                              </m:d>
                            </m:e>
                            <m:sup>
                              <m:r>
                                <a:rPr lang="it-IT" b="0" i="1" smtClean="0">
                                  <a:solidFill>
                                    <a:schemeClr val="bg1"/>
                                  </a:solidFill>
                                  <a:latin typeface="Cambria Math" panose="02040503050406030204" pitchFamily="18" charset="0"/>
                                  <a:ea typeface="Cambria Math" panose="02040503050406030204" pitchFamily="18" charset="0"/>
                                </a:rPr>
                                <m:t>2</m:t>
                              </m:r>
                            </m:sup>
                          </m:sSup>
                        </m:den>
                      </m:f>
                    </m:oMath>
                  </m:oMathPara>
                </a14:m>
                <a:endParaRPr lang="en-GB" dirty="0"/>
              </a:p>
            </p:txBody>
          </p:sp>
        </mc:Choice>
        <mc:Fallback xmlns="">
          <p:sp>
            <p:nvSpPr>
              <p:cNvPr id="2" name="CasellaDiTesto 1">
                <a:extLst>
                  <a:ext uri="{FF2B5EF4-FFF2-40B4-BE49-F238E27FC236}">
                    <a16:creationId xmlns:a16="http://schemas.microsoft.com/office/drawing/2014/main" id="{98342493-F26F-424A-902F-04D5C6470807}"/>
                  </a:ext>
                </a:extLst>
              </p:cNvPr>
              <p:cNvSpPr txBox="1">
                <a:spLocks noRot="1" noChangeAspect="1" noMove="1" noResize="1" noEditPoints="1" noAdjustHandles="1" noChangeArrowheads="1" noChangeShapeType="1" noTextEdit="1"/>
              </p:cNvSpPr>
              <p:nvPr/>
            </p:nvSpPr>
            <p:spPr>
              <a:xfrm>
                <a:off x="5959367" y="3045035"/>
                <a:ext cx="5318234" cy="604396"/>
              </a:xfrm>
              <a:prstGeom prst="rect">
                <a:avLst/>
              </a:prstGeom>
              <a:blipFill>
                <a:blip r:embed="rId2"/>
                <a:stretch>
                  <a:fillRect t="-2083" b="-18750"/>
                </a:stretch>
              </a:blipFill>
            </p:spPr>
            <p:txBody>
              <a:bodyPr/>
              <a:lstStyle/>
              <a:p>
                <a:r>
                  <a:rPr lang="en-GB">
                    <a:noFill/>
                  </a:rPr>
                  <a:t> </a:t>
                </a:r>
              </a:p>
            </p:txBody>
          </p:sp>
        </mc:Fallback>
      </mc:AlternateContent>
      <p:sp>
        <p:nvSpPr>
          <p:cNvPr id="4" name="CasellaDiTesto 3">
            <a:extLst>
              <a:ext uri="{FF2B5EF4-FFF2-40B4-BE49-F238E27FC236}">
                <a16:creationId xmlns:a16="http://schemas.microsoft.com/office/drawing/2014/main" id="{1E9D370A-8D39-1746-BBD6-692F41B1B2EE}"/>
              </a:ext>
            </a:extLst>
          </p:cNvPr>
          <p:cNvSpPr txBox="1"/>
          <p:nvPr/>
        </p:nvSpPr>
        <p:spPr>
          <a:xfrm>
            <a:off x="1502979" y="4417968"/>
            <a:ext cx="9417269" cy="1200329"/>
          </a:xfrm>
          <a:prstGeom prst="rect">
            <a:avLst/>
          </a:prstGeom>
          <a:noFill/>
        </p:spPr>
        <p:txBody>
          <a:bodyPr wrap="square" rtlCol="0">
            <a:spAutoFit/>
          </a:bodyPr>
          <a:lstStyle/>
          <a:p>
            <a:r>
              <a:rPr lang="it-IT" i="1" dirty="0" err="1">
                <a:solidFill>
                  <a:schemeClr val="bg1">
                    <a:lumMod val="75000"/>
                  </a:schemeClr>
                </a:solidFill>
                <a:latin typeface="Avenir Medium" panose="02000503020000020003" pitchFamily="2" charset="0"/>
              </a:rPr>
              <a:t>keep_prob</a:t>
            </a:r>
            <a:r>
              <a:rPr lang="it-IT" i="1" dirty="0">
                <a:solidFill>
                  <a:schemeClr val="bg1">
                    <a:lumMod val="75000"/>
                  </a:schemeClr>
                </a:solidFill>
                <a:latin typeface="Avenir Medium" panose="02000503020000020003" pitchFamily="2" charset="0"/>
              </a:rPr>
              <a:t> </a:t>
            </a:r>
            <a:r>
              <a:rPr lang="it-IT" dirty="0" err="1">
                <a:solidFill>
                  <a:schemeClr val="bg1"/>
                </a:solidFill>
                <a:latin typeface="Avenir Medium" panose="02000503020000020003" pitchFamily="2" charset="0"/>
              </a:rPr>
              <a:t>is</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threshold</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probability</a:t>
            </a:r>
            <a:r>
              <a:rPr lang="it-IT" dirty="0">
                <a:solidFill>
                  <a:schemeClr val="bg1"/>
                </a:solidFill>
                <a:latin typeface="Avenir Medium" panose="02000503020000020003" pitchFamily="2" charset="0"/>
              </a:rPr>
              <a:t> set </a:t>
            </a:r>
            <a:r>
              <a:rPr lang="it-IT" dirty="0" err="1">
                <a:solidFill>
                  <a:schemeClr val="bg1"/>
                </a:solidFill>
                <a:latin typeface="Avenir Medium" panose="02000503020000020003" pitchFamily="2" charset="0"/>
              </a:rPr>
              <a:t>wherein</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all</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elements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whose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probability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less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than</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keep_prob</a:t>
            </a:r>
            <a:r>
              <a:rPr lang="it-IT" dirty="0">
                <a:solidFill>
                  <a:schemeClr val="bg1"/>
                </a:solidFill>
                <a:latin typeface="Avenir Medium" panose="02000503020000020003" pitchFamily="2" charset="0"/>
              </a:rPr>
              <a:t> are </a:t>
            </a:r>
            <a:r>
              <a:rPr lang="it-IT" dirty="0" err="1">
                <a:solidFill>
                  <a:schemeClr val="bg1"/>
                </a:solidFill>
                <a:latin typeface="Avenir Medium" panose="02000503020000020003" pitchFamily="2" charset="0"/>
              </a:rPr>
              <a:t>effectively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removed</a:t>
            </a:r>
            <a:r>
              <a:rPr lang="it-IT" dirty="0">
                <a:solidFill>
                  <a:schemeClr val="bg1"/>
                </a:solidFill>
                <a:latin typeface="Avenir Medium" panose="02000503020000020003" pitchFamily="2" charset="0"/>
              </a:rPr>
              <a:t>.</a:t>
            </a:r>
          </a:p>
          <a:p>
            <a:r>
              <a:rPr lang="it-IT" i="1" dirty="0" err="1">
                <a:solidFill>
                  <a:schemeClr val="bg1">
                    <a:lumMod val="75000"/>
                  </a:schemeClr>
                </a:solidFill>
                <a:latin typeface="Avenir Medium" panose="02000503020000020003" pitchFamily="2" charset="0"/>
              </a:rPr>
              <a:t>featsize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is</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size</a:t>
            </a:r>
            <a:r>
              <a:rPr lang="it-IT" dirty="0">
                <a:solidFill>
                  <a:schemeClr val="bg1"/>
                </a:solidFill>
                <a:latin typeface="Avenir Medium" panose="02000503020000020003" pitchFamily="2" charset="0"/>
              </a:rPr>
              <a:t> of </a:t>
            </a:r>
            <a:r>
              <a:rPr lang="it-IT" dirty="0" err="1">
                <a:solidFill>
                  <a:schemeClr val="bg1"/>
                </a:solidFill>
                <a:latin typeface="Avenir Medium" panose="02000503020000020003" pitchFamily="2" charset="0"/>
              </a:rPr>
              <a:t>feature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map</a:t>
            </a:r>
            <a:r>
              <a:rPr lang="it-IT" dirty="0">
                <a:solidFill>
                  <a:schemeClr val="bg1"/>
                </a:solidFill>
                <a:latin typeface="Avenir Medium" panose="02000503020000020003" pitchFamily="2" charset="0"/>
              </a:rPr>
              <a:t>.</a:t>
            </a:r>
          </a:p>
          <a:p>
            <a:r>
              <a:rPr lang="it-IT" i="1" dirty="0" err="1">
                <a:solidFill>
                  <a:schemeClr val="bg1">
                    <a:lumMod val="75000"/>
                  </a:schemeClr>
                </a:solidFill>
                <a:latin typeface="Avenir Medium" panose="02000503020000020003" pitchFamily="2" charset="0"/>
              </a:rPr>
              <a:t>featsize</a:t>
            </a:r>
            <a:r>
              <a:rPr lang="it-IT" i="1" dirty="0">
                <a:solidFill>
                  <a:schemeClr val="bg1">
                    <a:lumMod val="75000"/>
                  </a:schemeClr>
                </a:solidFill>
                <a:latin typeface="Avenir Medium" panose="02000503020000020003" pitchFamily="2" charset="0"/>
              </a:rPr>
              <a:t> - </a:t>
            </a:r>
            <a:r>
              <a:rPr lang="it-IT" i="1" dirty="0" err="1">
                <a:solidFill>
                  <a:schemeClr val="bg1">
                    <a:lumMod val="75000"/>
                  </a:schemeClr>
                </a:solidFill>
                <a:latin typeface="Avenir Medium" panose="02000503020000020003" pitchFamily="2" charset="0"/>
              </a:rPr>
              <a:t>blocksize</a:t>
            </a:r>
            <a:r>
              <a:rPr lang="it-IT" i="1" dirty="0">
                <a:solidFill>
                  <a:schemeClr val="bg1">
                    <a:lumMod val="75000"/>
                  </a:schemeClr>
                </a:solidFill>
                <a:latin typeface="Avenir Medium" panose="02000503020000020003" pitchFamily="2" charset="0"/>
              </a:rPr>
              <a:t> + 1 </a:t>
            </a:r>
            <a:r>
              <a:rPr lang="it-IT" dirty="0" err="1">
                <a:solidFill>
                  <a:schemeClr val="bg1"/>
                </a:solidFill>
                <a:latin typeface="Avenir Medium" panose="02000503020000020003" pitchFamily="2" charset="0"/>
              </a:rPr>
              <a:t>is</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valid</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seed</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region</a:t>
            </a:r>
            <a:r>
              <a:rPr lang="it-IT" dirty="0">
                <a:solidFill>
                  <a:schemeClr val="bg1"/>
                </a:solidFill>
                <a:latin typeface="Avenir Medium" panose="02000503020000020003" pitchFamily="2" charset="0"/>
              </a:rPr>
              <a:t>.</a:t>
            </a:r>
            <a:endParaRPr lang="en-GB" dirty="0">
              <a:solidFill>
                <a:schemeClr val="bg1"/>
              </a:solidFill>
              <a:latin typeface="Avenir Medium" panose="02000503020000020003" pitchFamily="2" charset="0"/>
            </a:endParaRPr>
          </a:p>
        </p:txBody>
      </p:sp>
    </p:spTree>
    <p:extLst>
      <p:ext uri="{BB962C8B-B14F-4D97-AF65-F5344CB8AC3E}">
        <p14:creationId xmlns:p14="http://schemas.microsoft.com/office/powerpoint/2010/main" val="197675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9" name="CasellaDiTesto 8">
            <a:extLst>
              <a:ext uri="{FF2B5EF4-FFF2-40B4-BE49-F238E27FC236}">
                <a16:creationId xmlns:a16="http://schemas.microsoft.com/office/drawing/2014/main" id="{F165C120-FFD8-2245-800D-0946C753DF0A}"/>
              </a:ext>
            </a:extLst>
          </p:cNvPr>
          <p:cNvSpPr txBox="1"/>
          <p:nvPr/>
        </p:nvSpPr>
        <p:spPr>
          <a:xfrm>
            <a:off x="559037" y="4290596"/>
            <a:ext cx="11223060" cy="923330"/>
          </a:xfrm>
          <a:prstGeom prst="rect">
            <a:avLst/>
          </a:prstGeom>
          <a:noFill/>
        </p:spPr>
        <p:txBody>
          <a:bodyPr wrap="square" rtlCol="0">
            <a:spAutoFit/>
          </a:bodyPr>
          <a:lstStyle/>
          <a:p>
            <a:r>
              <a:rPr lang="it-IT" dirty="0" err="1">
                <a:solidFill>
                  <a:schemeClr val="bg1"/>
                </a:solidFill>
                <a:latin typeface="Avenir Book" panose="02000503020000020003" pitchFamily="2" charset="0"/>
              </a:rPr>
              <a:t>Following</a:t>
            </a:r>
            <a:r>
              <a:rPr lang="it-IT" dirty="0">
                <a:solidFill>
                  <a:schemeClr val="bg1"/>
                </a:solidFill>
                <a:latin typeface="Avenir Book" panose="02000503020000020003" pitchFamily="2" charset="0"/>
              </a:rPr>
              <a:t> the idea </a:t>
            </a:r>
            <a:r>
              <a:rPr lang="it-IT" dirty="0" err="1">
                <a:solidFill>
                  <a:schemeClr val="bg1"/>
                </a:solidFill>
                <a:latin typeface="Avenir Book" panose="02000503020000020003" pitchFamily="2" charset="0"/>
              </a:rPr>
              <a:t>proposed</a:t>
            </a:r>
            <a:r>
              <a:rPr lang="it-IT" dirty="0">
                <a:solidFill>
                  <a:schemeClr val="bg1"/>
                </a:solidFill>
                <a:latin typeface="Avenir Book" panose="02000503020000020003" pitchFamily="2" charset="0"/>
              </a:rPr>
              <a:t> by the </a:t>
            </a:r>
            <a:r>
              <a:rPr lang="it-IT" dirty="0" err="1">
                <a:solidFill>
                  <a:schemeClr val="bg1"/>
                </a:solidFill>
                <a:latin typeface="Avenir Book" panose="02000503020000020003" pitchFamily="2" charset="0"/>
              </a:rPr>
              <a:t>paper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implemented</a:t>
            </a:r>
            <a:r>
              <a:rPr lang="it-IT" dirty="0">
                <a:solidFill>
                  <a:schemeClr val="bg1"/>
                </a:solidFill>
                <a:latin typeface="Avenir Book" panose="02000503020000020003" pitchFamily="2" charset="0"/>
              </a:rPr>
              <a:t> a </a:t>
            </a:r>
            <a:r>
              <a:rPr lang="it-IT" i="1" dirty="0" err="1">
                <a:solidFill>
                  <a:schemeClr val="bg1"/>
                </a:solidFill>
                <a:latin typeface="Avenir Book" panose="02000503020000020003" pitchFamily="2" charset="0"/>
              </a:rPr>
              <a:t>callback</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function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allowed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decrease</a:t>
            </a:r>
            <a:r>
              <a:rPr lang="it-IT" dirty="0">
                <a:solidFill>
                  <a:schemeClr val="bg1"/>
                </a:solidFill>
                <a:latin typeface="Avenir Book" panose="02000503020000020003" pitchFamily="2" charset="0"/>
              </a:rPr>
              <a:t> the </a:t>
            </a:r>
            <a:r>
              <a:rPr lang="it-IT" i="1" dirty="0" err="1">
                <a:solidFill>
                  <a:schemeClr val="bg1"/>
                </a:solidFill>
                <a:latin typeface="Avenir Book" panose="02000503020000020003" pitchFamily="2" charset="0"/>
              </a:rPr>
              <a:t>keep_prob</a:t>
            </a:r>
            <a:r>
              <a:rPr lang="it-IT" i="1"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value</a:t>
            </a:r>
            <a:r>
              <a:rPr lang="it-IT" dirty="0">
                <a:solidFill>
                  <a:schemeClr val="bg1"/>
                </a:solidFill>
                <a:latin typeface="Avenir Book" panose="02000503020000020003" pitchFamily="2" charset="0"/>
              </a:rPr>
              <a:t> over time.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use a linear </a:t>
            </a:r>
            <a:r>
              <a:rPr lang="it-IT" dirty="0" err="1">
                <a:solidFill>
                  <a:schemeClr val="bg1"/>
                </a:solidFill>
                <a:latin typeface="Avenir Book" panose="02000503020000020003" pitchFamily="2" charset="0"/>
              </a:rPr>
              <a:t>scheme</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decrease</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value</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question</a:t>
            </a:r>
            <a:r>
              <a:rPr lang="it-IT" dirty="0">
                <a:solidFill>
                  <a:schemeClr val="bg1"/>
                </a:solidFill>
                <a:latin typeface="Avenir Book" panose="02000503020000020003" pitchFamily="2" charset="0"/>
              </a:rPr>
              <a:t> by </a:t>
            </a:r>
            <a:r>
              <a:rPr lang="it-IT" dirty="0" err="1">
                <a:solidFill>
                  <a:schemeClr val="bg1"/>
                </a:solidFill>
                <a:latin typeface="Avenir Book" panose="02000503020000020003" pitchFamily="2" charset="0"/>
              </a:rPr>
              <a:t>acertain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amount</a:t>
            </a:r>
            <a:r>
              <a:rPr lang="it-IT" dirty="0">
                <a:solidFill>
                  <a:schemeClr val="bg1"/>
                </a:solidFill>
                <a:latin typeface="Avenir Book" panose="02000503020000020003" pitchFamily="2" charset="0"/>
              </a:rPr>
              <a:t> for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epoch</a:t>
            </a:r>
            <a:r>
              <a:rPr lang="it-IT" dirty="0">
                <a:solidFill>
                  <a:schemeClr val="bg1"/>
                </a:solidFill>
                <a:latin typeface="Avenir Book" panose="02000503020000020003" pitchFamily="2" charset="0"/>
              </a:rPr>
              <a:t>.</a:t>
            </a:r>
            <a:endParaRPr lang="en-GB" dirty="0">
              <a:solidFill>
                <a:schemeClr val="bg1"/>
              </a:solidFill>
              <a:latin typeface="Avenir Book" panose="02000503020000020003" pitchFamily="2" charset="0"/>
            </a:endParaRP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244705"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Properties of DropBlock </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559037" y="1835581"/>
            <a:ext cx="11223060" cy="2031325"/>
          </a:xfrm>
          <a:prstGeom prst="rect">
            <a:avLst/>
          </a:prstGeom>
          <a:noFill/>
        </p:spPr>
        <p:txBody>
          <a:bodyPr wrap="square" rtlCol="0">
            <a:spAutoFit/>
          </a:bodyPr>
          <a:lstStyle/>
          <a:p>
            <a:r>
              <a:rPr lang="it-IT" dirty="0">
                <a:solidFill>
                  <a:schemeClr val="bg1"/>
                </a:solidFill>
                <a:latin typeface="Avenir Book" panose="02000503020000020003" pitchFamily="2" charset="0"/>
              </a:rPr>
              <a:t>In </a:t>
            </a:r>
            <a:r>
              <a:rPr lang="it-IT" dirty="0" err="1">
                <a:solidFill>
                  <a:schemeClr val="bg1"/>
                </a:solidFill>
                <a:latin typeface="Avenir Book" panose="02000503020000020003" pitchFamily="2" charset="0"/>
              </a:rPr>
              <a:t>our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implementation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set a </a:t>
            </a:r>
            <a:r>
              <a:rPr lang="it-IT" dirty="0" err="1">
                <a:solidFill>
                  <a:schemeClr val="bg1"/>
                </a:solidFill>
                <a:latin typeface="Avenir Book" panose="02000503020000020003" pitchFamily="2" charset="0"/>
              </a:rPr>
              <a:t>constant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block_size</a:t>
            </a:r>
            <a:r>
              <a:rPr lang="it-IT" dirty="0">
                <a:solidFill>
                  <a:schemeClr val="bg1"/>
                </a:solidFill>
                <a:latin typeface="Avenir Book" panose="02000503020000020003" pitchFamily="2" charset="0"/>
              </a:rPr>
              <a:t> for </a:t>
            </a:r>
            <a:r>
              <a:rPr lang="it-IT" dirty="0" err="1">
                <a:solidFill>
                  <a:schemeClr val="bg1"/>
                </a:solidFill>
                <a:latin typeface="Avenir Book" panose="02000503020000020003" pitchFamily="2" charset="0"/>
              </a:rPr>
              <a:t>all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feature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maps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DropBlock</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resembles</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when</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block_size</a:t>
            </a:r>
            <a:r>
              <a:rPr lang="it-IT" i="1" dirty="0">
                <a:solidFill>
                  <a:schemeClr val="bg1"/>
                </a:solidFill>
                <a:latin typeface="Avenir Book" panose="02000503020000020003" pitchFamily="2" charset="0"/>
              </a:rPr>
              <a:t> = 1 </a:t>
            </a:r>
            <a:r>
              <a:rPr lang="it-IT" dirty="0">
                <a:solidFill>
                  <a:schemeClr val="bg1"/>
                </a:solidFill>
                <a:latin typeface="Avenir Book" panose="02000503020000020003" pitchFamily="2" charset="0"/>
              </a:rPr>
              <a:t>and </a:t>
            </a:r>
            <a:r>
              <a:rPr lang="it-IT" dirty="0" err="1">
                <a:solidFill>
                  <a:schemeClr val="bg1"/>
                </a:solidFill>
                <a:latin typeface="Avenir Book" panose="02000503020000020003" pitchFamily="2" charset="0"/>
              </a:rPr>
              <a:t>resembles</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SpatialDropout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when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block_size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covers</a:t>
            </a:r>
            <a:r>
              <a:rPr lang="it-IT" dirty="0">
                <a:solidFill>
                  <a:schemeClr val="bg1"/>
                </a:solidFill>
                <a:latin typeface="Avenir Book" panose="02000503020000020003" pitchFamily="2" charset="0"/>
              </a:rPr>
              <a:t> the full </a:t>
            </a:r>
            <a:r>
              <a:rPr lang="it-IT" dirty="0" err="1">
                <a:solidFill>
                  <a:schemeClr val="bg1"/>
                </a:solidFill>
                <a:latin typeface="Avenir Book" panose="02000503020000020003" pitchFamily="2" charset="0"/>
              </a:rPr>
              <a:t>feature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map</a:t>
            </a:r>
            <a:r>
              <a:rPr lang="it-IT" dirty="0">
                <a:solidFill>
                  <a:schemeClr val="bg1"/>
                </a:solidFill>
                <a:latin typeface="Avenir Book" panose="02000503020000020003" pitchFamily="2" charset="0"/>
              </a:rPr>
              <a:t>. </a:t>
            </a:r>
          </a:p>
          <a:p>
            <a:endParaRPr lang="it-IT" dirty="0">
              <a:solidFill>
                <a:schemeClr val="bg1"/>
              </a:solidFill>
              <a:latin typeface="Avenir Book" panose="02000503020000020003" pitchFamily="2" charset="0"/>
            </a:endParaRPr>
          </a:p>
          <a:p>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In </a:t>
            </a:r>
            <a:r>
              <a:rPr lang="it-IT" dirty="0" err="1">
                <a:solidFill>
                  <a:schemeClr val="bg1"/>
                </a:solidFill>
                <a:latin typeface="Avenir Book" panose="02000503020000020003" pitchFamily="2" charset="0"/>
              </a:rPr>
              <a:t>practice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do </a:t>
            </a:r>
            <a:r>
              <a:rPr lang="it-IT" dirty="0" err="1">
                <a:solidFill>
                  <a:schemeClr val="bg1"/>
                </a:solidFill>
                <a:latin typeface="Avenir Book" panose="02000503020000020003" pitchFamily="2" charset="0"/>
              </a:rPr>
              <a:t>not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explicitly</a:t>
            </a:r>
            <a:r>
              <a:rPr lang="it-IT" dirty="0">
                <a:solidFill>
                  <a:schemeClr val="bg1"/>
                </a:solidFill>
                <a:latin typeface="Avenir Book" panose="02000503020000020003" pitchFamily="2" charset="0"/>
              </a:rPr>
              <a:t> set </a:t>
            </a:r>
            <a:r>
              <a:rPr lang="el-GR" dirty="0">
                <a:solidFill>
                  <a:schemeClr val="bg1"/>
                </a:solidFill>
                <a:latin typeface="Avenir Book" panose="02000503020000020003" pitchFamily="2" charset="0"/>
              </a:rPr>
              <a:t>γ.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stated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earlier</a:t>
            </a:r>
            <a:r>
              <a:rPr lang="it-IT" dirty="0">
                <a:solidFill>
                  <a:schemeClr val="bg1"/>
                </a:solidFill>
                <a:latin typeface="Avenir Book" panose="02000503020000020003" pitchFamily="2" charset="0"/>
              </a:rPr>
              <a:t>, </a:t>
            </a:r>
            <a:r>
              <a:rPr lang="el-GR" dirty="0">
                <a:solidFill>
                  <a:schemeClr val="bg1"/>
                </a:solidFill>
                <a:latin typeface="Avenir Book" panose="02000503020000020003" pitchFamily="2" charset="0"/>
              </a:rPr>
              <a:t>γ </a:t>
            </a:r>
            <a:r>
              <a:rPr lang="it-IT" dirty="0" err="1">
                <a:solidFill>
                  <a:schemeClr val="bg1"/>
                </a:solidFill>
                <a:latin typeface="Avenir Book" panose="02000503020000020003" pitchFamily="2" charset="0"/>
              </a:rPr>
              <a:t>controls</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number</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features</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drop</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binary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mask</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will</a:t>
            </a:r>
            <a:r>
              <a:rPr lang="it-IT" dirty="0">
                <a:solidFill>
                  <a:schemeClr val="bg1"/>
                </a:solidFill>
                <a:latin typeface="Avenir Book" panose="02000503020000020003" pitchFamily="2" charset="0"/>
              </a:rPr>
              <a:t> be </a:t>
            </a:r>
            <a:r>
              <a:rPr lang="it-IT" dirty="0" err="1">
                <a:solidFill>
                  <a:schemeClr val="bg1"/>
                </a:solidFill>
                <a:latin typeface="Avenir Book" panose="02000503020000020003" pitchFamily="2" charset="0"/>
              </a:rPr>
              <a:t>sampled</a:t>
            </a:r>
            <a:r>
              <a:rPr lang="it-IT" dirty="0">
                <a:solidFill>
                  <a:schemeClr val="bg1"/>
                </a:solidFill>
                <a:latin typeface="Avenir Book" panose="02000503020000020003" pitchFamily="2" charset="0"/>
              </a:rPr>
              <a:t> with the </a:t>
            </a:r>
            <a:r>
              <a:rPr lang="it-IT" dirty="0" err="1">
                <a:solidFill>
                  <a:schemeClr val="bg1"/>
                </a:solidFill>
                <a:latin typeface="Avenir Book" panose="02000503020000020003" pitchFamily="2" charset="0"/>
              </a:rPr>
              <a:t>Bernoulli</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distribution</a:t>
            </a:r>
            <a:r>
              <a:rPr lang="it-IT" dirty="0">
                <a:solidFill>
                  <a:schemeClr val="bg1"/>
                </a:solidFill>
                <a:latin typeface="Avenir Book" panose="02000503020000020003" pitchFamily="2" charset="0"/>
              </a:rPr>
              <a:t> with </a:t>
            </a:r>
            <a:r>
              <a:rPr lang="it-IT" dirty="0" err="1">
                <a:solidFill>
                  <a:schemeClr val="bg1"/>
                </a:solidFill>
                <a:latin typeface="Avenir Book" panose="02000503020000020003" pitchFamily="2" charset="0"/>
              </a:rPr>
              <a:t>mean</a:t>
            </a:r>
            <a:r>
              <a:rPr lang="it-IT" dirty="0">
                <a:solidFill>
                  <a:schemeClr val="bg1"/>
                </a:solidFill>
                <a:latin typeface="Avenir Book" panose="02000503020000020003" pitchFamily="2" charset="0"/>
              </a:rPr>
              <a:t> </a:t>
            </a:r>
            <a:r>
              <a:rPr lang="it-IT" i="1" dirty="0">
                <a:solidFill>
                  <a:schemeClr val="bg1"/>
                </a:solidFill>
                <a:latin typeface="Avenir Book" panose="02000503020000020003" pitchFamily="2" charset="0"/>
              </a:rPr>
              <a:t>1 − </a:t>
            </a:r>
            <a:r>
              <a:rPr lang="it-IT" i="1" dirty="0" err="1">
                <a:solidFill>
                  <a:schemeClr val="bg1"/>
                </a:solidFill>
                <a:latin typeface="Avenir Book" panose="02000503020000020003" pitchFamily="2" charset="0"/>
              </a:rPr>
              <a:t>keep_prob</a:t>
            </a:r>
            <a:r>
              <a:rPr lang="it-IT" i="1" dirty="0">
                <a:solidFill>
                  <a:schemeClr val="bg1"/>
                </a:solidFill>
                <a:latin typeface="Avenir Book" panose="02000503020000020003" pitchFamily="2" charset="0"/>
              </a:rPr>
              <a:t>.</a:t>
            </a:r>
          </a:p>
          <a:p>
            <a:endParaRPr lang="it-IT" dirty="0"/>
          </a:p>
        </p:txBody>
      </p:sp>
    </p:spTree>
    <p:extLst>
      <p:ext uri="{BB962C8B-B14F-4D97-AF65-F5344CB8AC3E}">
        <p14:creationId xmlns:p14="http://schemas.microsoft.com/office/powerpoint/2010/main" val="1396636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4788170"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Scheduled DropBlock </a:t>
            </a:r>
            <a:endParaRPr lang="en-GB" dirty="0"/>
          </a:p>
        </p:txBody>
      </p:sp>
      <p:pic>
        <p:nvPicPr>
          <p:cNvPr id="4" name="Immagine 3" descr="Immagine che contiene testo&#10;&#10;Descrizione generata automaticamente">
            <a:extLst>
              <a:ext uri="{FF2B5EF4-FFF2-40B4-BE49-F238E27FC236}">
                <a16:creationId xmlns:a16="http://schemas.microsoft.com/office/drawing/2014/main" id="{7323952C-E7DA-8045-A2A0-F580693E61A4}"/>
              </a:ext>
            </a:extLst>
          </p:cNvPr>
          <p:cNvPicPr>
            <a:picLocks noChangeAspect="1"/>
          </p:cNvPicPr>
          <p:nvPr/>
        </p:nvPicPr>
        <p:blipFill rotWithShape="1">
          <a:blip r:embed="rId2"/>
          <a:srcRect r="6069"/>
          <a:stretch/>
        </p:blipFill>
        <p:spPr>
          <a:xfrm>
            <a:off x="1771650" y="1705196"/>
            <a:ext cx="8648700" cy="1625600"/>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DE210184-A7F5-A347-B568-BD714E08002A}"/>
              </a:ext>
            </a:extLst>
          </p:cNvPr>
          <p:cNvPicPr>
            <a:picLocks noChangeAspect="1"/>
          </p:cNvPicPr>
          <p:nvPr/>
        </p:nvPicPr>
        <p:blipFill>
          <a:blip r:embed="rId3"/>
          <a:stretch>
            <a:fillRect/>
          </a:stretch>
        </p:blipFill>
        <p:spPr>
          <a:xfrm>
            <a:off x="1771650" y="3853765"/>
            <a:ext cx="8648700" cy="1739900"/>
          </a:xfrm>
          <a:prstGeom prst="rect">
            <a:avLst/>
          </a:prstGeom>
        </p:spPr>
      </p:pic>
    </p:spTree>
    <p:extLst>
      <p:ext uri="{BB962C8B-B14F-4D97-AF65-F5344CB8AC3E}">
        <p14:creationId xmlns:p14="http://schemas.microsoft.com/office/powerpoint/2010/main" val="3511435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716308"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Pseudocode of DropBlock </a:t>
            </a:r>
            <a:endParaRPr lang="en-GB" dirty="0"/>
          </a:p>
        </p:txBody>
      </p:sp>
      <p:pic>
        <p:nvPicPr>
          <p:cNvPr id="3" name="Immagine 2" descr="Immagine che contiene testo&#10;&#10;Descrizione generata automaticamente">
            <a:extLst>
              <a:ext uri="{FF2B5EF4-FFF2-40B4-BE49-F238E27FC236}">
                <a16:creationId xmlns:a16="http://schemas.microsoft.com/office/drawing/2014/main" id="{F3365E17-7C18-7547-9A67-AD94028D59C1}"/>
              </a:ext>
            </a:extLst>
          </p:cNvPr>
          <p:cNvPicPr>
            <a:picLocks noChangeAspect="1"/>
          </p:cNvPicPr>
          <p:nvPr/>
        </p:nvPicPr>
        <p:blipFill>
          <a:blip r:embed="rId2"/>
          <a:stretch>
            <a:fillRect/>
          </a:stretch>
        </p:blipFill>
        <p:spPr>
          <a:xfrm>
            <a:off x="1723675" y="2179764"/>
            <a:ext cx="8744649" cy="2498471"/>
          </a:xfrm>
          <a:prstGeom prst="rect">
            <a:avLst/>
          </a:prstGeom>
        </p:spPr>
      </p:pic>
    </p:spTree>
    <p:extLst>
      <p:ext uri="{BB962C8B-B14F-4D97-AF65-F5344CB8AC3E}">
        <p14:creationId xmlns:p14="http://schemas.microsoft.com/office/powerpoint/2010/main" val="4084769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6410409"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Implementation of DropBlock </a:t>
            </a:r>
            <a:endParaRPr lang="en-GB" dirty="0"/>
          </a:p>
        </p:txBody>
      </p:sp>
      <p:pic>
        <p:nvPicPr>
          <p:cNvPr id="3" name="Immagine 2" descr="Immagine che contiene testo&#10;&#10;Descrizione generata automaticamente">
            <a:extLst>
              <a:ext uri="{FF2B5EF4-FFF2-40B4-BE49-F238E27FC236}">
                <a16:creationId xmlns:a16="http://schemas.microsoft.com/office/drawing/2014/main" id="{2D9D36E1-3238-0448-A51D-2A5D9FBE044A}"/>
              </a:ext>
            </a:extLst>
          </p:cNvPr>
          <p:cNvPicPr>
            <a:picLocks noChangeAspect="1"/>
          </p:cNvPicPr>
          <p:nvPr/>
        </p:nvPicPr>
        <p:blipFill>
          <a:blip r:embed="rId2"/>
          <a:stretch>
            <a:fillRect/>
          </a:stretch>
        </p:blipFill>
        <p:spPr>
          <a:xfrm>
            <a:off x="192672" y="1234918"/>
            <a:ext cx="6105763" cy="4510818"/>
          </a:xfrm>
          <a:prstGeom prst="rect">
            <a:avLst/>
          </a:prstGeom>
        </p:spPr>
      </p:pic>
      <p:pic>
        <p:nvPicPr>
          <p:cNvPr id="5" name="Immagine 4" descr="Immagine che contiene testo&#10;&#10;Descrizione generata automaticamente">
            <a:extLst>
              <a:ext uri="{FF2B5EF4-FFF2-40B4-BE49-F238E27FC236}">
                <a16:creationId xmlns:a16="http://schemas.microsoft.com/office/drawing/2014/main" id="{060CB121-D1F5-BD45-A7CA-B72DE5B037DB}"/>
              </a:ext>
            </a:extLst>
          </p:cNvPr>
          <p:cNvPicPr>
            <a:picLocks noChangeAspect="1"/>
          </p:cNvPicPr>
          <p:nvPr/>
        </p:nvPicPr>
        <p:blipFill rotWithShape="1">
          <a:blip r:embed="rId3"/>
          <a:srcRect r="5343"/>
          <a:stretch/>
        </p:blipFill>
        <p:spPr>
          <a:xfrm>
            <a:off x="6411433" y="1553125"/>
            <a:ext cx="5587895" cy="3751751"/>
          </a:xfrm>
          <a:prstGeom prst="rect">
            <a:avLst/>
          </a:prstGeom>
        </p:spPr>
      </p:pic>
    </p:spTree>
    <p:extLst>
      <p:ext uri="{BB962C8B-B14F-4D97-AF65-F5344CB8AC3E}">
        <p14:creationId xmlns:p14="http://schemas.microsoft.com/office/powerpoint/2010/main" val="3039615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1967205"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Datasets</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559037" y="1438604"/>
            <a:ext cx="11223060" cy="646331"/>
          </a:xfrm>
          <a:prstGeom prst="rect">
            <a:avLst/>
          </a:prstGeom>
          <a:noFill/>
        </p:spPr>
        <p:txBody>
          <a:bodyPr wrap="square" rtlCol="0">
            <a:spAutoFit/>
          </a:bodyPr>
          <a:lstStyle/>
          <a:p>
            <a:r>
              <a:rPr lang="it-IT" dirty="0" err="1">
                <a:solidFill>
                  <a:schemeClr val="bg1"/>
                </a:solidFill>
                <a:latin typeface="Avenir Book" panose="02000503020000020003" pitchFamily="2" charset="0"/>
              </a:rPr>
              <a:t>Differently</a:t>
            </a:r>
            <a:r>
              <a:rPr lang="it-IT" dirty="0">
                <a:solidFill>
                  <a:schemeClr val="bg1"/>
                </a:solidFill>
                <a:latin typeface="Avenir Book" panose="02000503020000020003" pitchFamily="2" charset="0"/>
              </a:rPr>
              <a:t> from </a:t>
            </a:r>
            <a:r>
              <a:rPr lang="it-IT" dirty="0" err="1">
                <a:solidFill>
                  <a:schemeClr val="bg1"/>
                </a:solidFill>
                <a:latin typeface="Avenir Book" panose="02000503020000020003" pitchFamily="2" charset="0"/>
              </a:rPr>
              <a:t>original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paper</a:t>
            </a:r>
            <a:r>
              <a:rPr lang="it-IT" dirty="0">
                <a:solidFill>
                  <a:schemeClr val="bg1"/>
                </a:solidFill>
                <a:latin typeface="Avenir Book" panose="02000503020000020003" pitchFamily="2" charset="0"/>
              </a:rPr>
              <a:t>, in the </a:t>
            </a:r>
            <a:r>
              <a:rPr lang="it-IT" dirty="0" err="1">
                <a:solidFill>
                  <a:schemeClr val="bg1"/>
                </a:solidFill>
                <a:latin typeface="Avenir Book" panose="02000503020000020003" pitchFamily="2" charset="0"/>
              </a:rPr>
              <a:t>project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developed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two</a:t>
            </a:r>
            <a:r>
              <a:rPr lang="it-IT" dirty="0">
                <a:solidFill>
                  <a:schemeClr val="bg1"/>
                </a:solidFill>
                <a:latin typeface="Avenir Book" panose="02000503020000020003" pitchFamily="2" charset="0"/>
              </a:rPr>
              <a:t> of the </a:t>
            </a:r>
            <a:r>
              <a:rPr lang="it-IT" dirty="0" err="1">
                <a:solidFill>
                  <a:schemeClr val="bg1"/>
                </a:solidFill>
                <a:latin typeface="Avenir Book" panose="02000503020000020003" pitchFamily="2" charset="0"/>
              </a:rPr>
              <a:t>most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commonly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datasets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namely</a:t>
            </a:r>
            <a:r>
              <a:rPr lang="it-IT" dirty="0">
                <a:solidFill>
                  <a:schemeClr val="bg1"/>
                </a:solidFill>
                <a:latin typeface="Avenir Book" panose="02000503020000020003" pitchFamily="2" charset="0"/>
              </a:rPr>
              <a:t> MNIST and CIFAR-10.</a:t>
            </a:r>
          </a:p>
        </p:txBody>
      </p:sp>
      <p:pic>
        <p:nvPicPr>
          <p:cNvPr id="2" name="Immagine 1">
            <a:extLst>
              <a:ext uri="{FF2B5EF4-FFF2-40B4-BE49-F238E27FC236}">
                <a16:creationId xmlns:a16="http://schemas.microsoft.com/office/drawing/2014/main" id="{7435F1DB-171A-AA4D-B3B2-B51F2F4DD8A6}"/>
              </a:ext>
            </a:extLst>
          </p:cNvPr>
          <p:cNvPicPr>
            <a:picLocks noChangeAspect="1"/>
          </p:cNvPicPr>
          <p:nvPr/>
        </p:nvPicPr>
        <p:blipFill>
          <a:blip r:embed="rId2"/>
          <a:stretch>
            <a:fillRect/>
          </a:stretch>
        </p:blipFill>
        <p:spPr>
          <a:xfrm>
            <a:off x="2304393" y="2590943"/>
            <a:ext cx="2712278" cy="2704987"/>
          </a:xfrm>
          <a:prstGeom prst="rect">
            <a:avLst/>
          </a:prstGeom>
        </p:spPr>
      </p:pic>
      <p:pic>
        <p:nvPicPr>
          <p:cNvPr id="4" name="Immagine 3">
            <a:extLst>
              <a:ext uri="{FF2B5EF4-FFF2-40B4-BE49-F238E27FC236}">
                <a16:creationId xmlns:a16="http://schemas.microsoft.com/office/drawing/2014/main" id="{00A9963E-4E42-0540-8FE5-24418FC09FBF}"/>
              </a:ext>
            </a:extLst>
          </p:cNvPr>
          <p:cNvPicPr>
            <a:picLocks noChangeAspect="1"/>
          </p:cNvPicPr>
          <p:nvPr/>
        </p:nvPicPr>
        <p:blipFill>
          <a:blip r:embed="rId3"/>
          <a:stretch>
            <a:fillRect/>
          </a:stretch>
        </p:blipFill>
        <p:spPr>
          <a:xfrm>
            <a:off x="7146551" y="2590943"/>
            <a:ext cx="2842528" cy="2704987"/>
          </a:xfrm>
          <a:prstGeom prst="rect">
            <a:avLst/>
          </a:prstGeom>
        </p:spPr>
      </p:pic>
      <p:sp>
        <p:nvSpPr>
          <p:cNvPr id="5" name="CasellaDiTesto 4">
            <a:extLst>
              <a:ext uri="{FF2B5EF4-FFF2-40B4-BE49-F238E27FC236}">
                <a16:creationId xmlns:a16="http://schemas.microsoft.com/office/drawing/2014/main" id="{928985A9-EDD3-B041-9C1D-132F2D5CFAA1}"/>
              </a:ext>
            </a:extLst>
          </p:cNvPr>
          <p:cNvSpPr txBox="1"/>
          <p:nvPr/>
        </p:nvSpPr>
        <p:spPr>
          <a:xfrm>
            <a:off x="3075115" y="5601510"/>
            <a:ext cx="1170833" cy="369332"/>
          </a:xfrm>
          <a:prstGeom prst="rect">
            <a:avLst/>
          </a:prstGeom>
          <a:noFill/>
        </p:spPr>
        <p:txBody>
          <a:bodyPr wrap="none" rtlCol="0">
            <a:spAutoFit/>
          </a:bodyPr>
          <a:lstStyle/>
          <a:p>
            <a:r>
              <a:rPr lang="en-GB" dirty="0">
                <a:solidFill>
                  <a:schemeClr val="bg1"/>
                </a:solidFill>
                <a:latin typeface="Avenir Book" panose="02000503020000020003" pitchFamily="2" charset="0"/>
              </a:rPr>
              <a:t>CIFAR-10</a:t>
            </a:r>
          </a:p>
        </p:txBody>
      </p:sp>
      <p:sp>
        <p:nvSpPr>
          <p:cNvPr id="9" name="CasellaDiTesto 8">
            <a:extLst>
              <a:ext uri="{FF2B5EF4-FFF2-40B4-BE49-F238E27FC236}">
                <a16:creationId xmlns:a16="http://schemas.microsoft.com/office/drawing/2014/main" id="{A47C1918-52F2-0A44-AF17-43918E067E81}"/>
              </a:ext>
            </a:extLst>
          </p:cNvPr>
          <p:cNvSpPr txBox="1"/>
          <p:nvPr/>
        </p:nvSpPr>
        <p:spPr>
          <a:xfrm>
            <a:off x="8074818" y="5601510"/>
            <a:ext cx="891591" cy="369332"/>
          </a:xfrm>
          <a:prstGeom prst="rect">
            <a:avLst/>
          </a:prstGeom>
          <a:noFill/>
        </p:spPr>
        <p:txBody>
          <a:bodyPr wrap="none" rtlCol="0">
            <a:spAutoFit/>
          </a:bodyPr>
          <a:lstStyle/>
          <a:p>
            <a:r>
              <a:rPr lang="en-GB" dirty="0">
                <a:solidFill>
                  <a:schemeClr val="bg1"/>
                </a:solidFill>
                <a:latin typeface="Avenir Book" panose="02000503020000020003" pitchFamily="2" charset="0"/>
              </a:rPr>
              <a:t>MNIST</a:t>
            </a:r>
          </a:p>
        </p:txBody>
      </p:sp>
    </p:spTree>
    <p:extLst>
      <p:ext uri="{BB962C8B-B14F-4D97-AF65-F5344CB8AC3E}">
        <p14:creationId xmlns:p14="http://schemas.microsoft.com/office/powerpoint/2010/main" val="3573291677"/>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Avenir Next LT Pr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661</TotalTime>
  <Words>2009</Words>
  <Application>Microsoft Macintosh PowerPoint</Application>
  <PresentationFormat>Widescreen</PresentationFormat>
  <Paragraphs>129</Paragraphs>
  <Slides>27</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27</vt:i4>
      </vt:variant>
    </vt:vector>
  </HeadingPairs>
  <TitlesOfParts>
    <vt:vector size="34" baseType="lpstr">
      <vt:lpstr>Avenir Book</vt:lpstr>
      <vt:lpstr>Avenir Medium</vt:lpstr>
      <vt:lpstr>Avenir Next LT Pro</vt:lpstr>
      <vt:lpstr>Avenir Next LT Pro Light</vt:lpstr>
      <vt:lpstr>Calibri</vt:lpstr>
      <vt:lpstr>Cambria Math</vt:lpstr>
      <vt:lpstr>RetrospectVTI</vt:lpstr>
      <vt:lpstr>Presentazione standard di PowerPoint</vt:lpstr>
      <vt:lpstr>Background</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Gianmarco Evangelista</dc:creator>
  <cp:lastModifiedBy>Gianmarco Evangelista</cp:lastModifiedBy>
  <cp:revision>37</cp:revision>
  <dcterms:created xsi:type="dcterms:W3CDTF">2021-05-28T08:46:08Z</dcterms:created>
  <dcterms:modified xsi:type="dcterms:W3CDTF">2021-05-31T17:38:40Z</dcterms:modified>
</cp:coreProperties>
</file>